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6" r:id="rId3"/>
    <p:sldId id="297" r:id="rId4"/>
    <p:sldId id="261" r:id="rId5"/>
    <p:sldId id="264" r:id="rId6"/>
    <p:sldId id="265" r:id="rId7"/>
    <p:sldId id="272" r:id="rId8"/>
    <p:sldId id="273" r:id="rId9"/>
    <p:sldId id="274" r:id="rId10"/>
    <p:sldId id="275" r:id="rId11"/>
    <p:sldId id="276" r:id="rId12"/>
    <p:sldId id="277" r:id="rId13"/>
    <p:sldId id="298" r:id="rId14"/>
    <p:sldId id="299" r:id="rId15"/>
    <p:sldId id="278" r:id="rId16"/>
    <p:sldId id="279" r:id="rId17"/>
    <p:sldId id="280" r:id="rId18"/>
    <p:sldId id="281" r:id="rId19"/>
    <p:sldId id="300" r:id="rId20"/>
    <p:sldId id="282" r:id="rId21"/>
    <p:sldId id="283" r:id="rId22"/>
    <p:sldId id="284" r:id="rId23"/>
    <p:sldId id="285" r:id="rId24"/>
    <p:sldId id="287" r:id="rId25"/>
    <p:sldId id="286" r:id="rId26"/>
    <p:sldId id="288" r:id="rId27"/>
    <p:sldId id="289" r:id="rId28"/>
    <p:sldId id="290" r:id="rId29"/>
    <p:sldId id="292" r:id="rId30"/>
    <p:sldId id="262" r:id="rId31"/>
    <p:sldId id="263" r:id="rId32"/>
    <p:sldId id="268" r:id="rId33"/>
    <p:sldId id="269" r:id="rId34"/>
    <p:sldId id="270"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69E724B-F344-4159-9648-99F9BB9B265B}" type="datetimeFigureOut">
              <a:rPr lang="fr-FR" smtClean="0"/>
              <a:pPr/>
              <a:t>27/04/2017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A32BE9-7295-408E-9E11-F3C2B68DA1D7}" type="slidenum">
              <a:rPr lang="fr-FR" smtClean="0"/>
              <a:pPr/>
              <a:t>‹Nº›</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69E724B-F344-4159-9648-99F9BB9B265B}" type="datetimeFigureOut">
              <a:rPr lang="fr-FR" smtClean="0"/>
              <a:pPr/>
              <a:t>27/04/2017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A32BE9-7295-408E-9E11-F3C2B68DA1D7}" type="slidenum">
              <a:rPr lang="fr-FR" smtClean="0"/>
              <a:pPr/>
              <a:t>‹Nº›</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69E724B-F344-4159-9648-99F9BB9B265B}" type="datetimeFigureOut">
              <a:rPr lang="fr-FR" smtClean="0"/>
              <a:pPr/>
              <a:t>27/04/2017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A32BE9-7295-408E-9E11-F3C2B68DA1D7}" type="slidenum">
              <a:rPr lang="fr-FR" smtClean="0"/>
              <a:pPr/>
              <a:t>‹Nº›</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69E724B-F344-4159-9648-99F9BB9B265B}" type="datetimeFigureOut">
              <a:rPr lang="fr-FR" smtClean="0"/>
              <a:pPr/>
              <a:t>27/04/2017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A32BE9-7295-408E-9E11-F3C2B68DA1D7}" type="slidenum">
              <a:rPr lang="fr-FR" smtClean="0"/>
              <a:pPr/>
              <a:t>‹Nº›</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69E724B-F344-4159-9648-99F9BB9B265B}" type="datetimeFigureOut">
              <a:rPr lang="fr-FR" smtClean="0"/>
              <a:pPr/>
              <a:t>27/04/2017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A32BE9-7295-408E-9E11-F3C2B68DA1D7}" type="slidenum">
              <a:rPr lang="fr-FR" smtClean="0"/>
              <a:pPr/>
              <a:t>‹Nº›</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69E724B-F344-4159-9648-99F9BB9B265B}" type="datetimeFigureOut">
              <a:rPr lang="fr-FR" smtClean="0"/>
              <a:pPr/>
              <a:t>27/04/2017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A32BE9-7295-408E-9E11-F3C2B68DA1D7}" type="slidenum">
              <a:rPr lang="fr-FR" smtClean="0"/>
              <a:pPr/>
              <a:t>‹Nº›</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69E724B-F344-4159-9648-99F9BB9B265B}" type="datetimeFigureOut">
              <a:rPr lang="fr-FR" smtClean="0"/>
              <a:pPr/>
              <a:t>27/04/2017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FA32BE9-7295-408E-9E11-F3C2B68DA1D7}" type="slidenum">
              <a:rPr lang="fr-FR" smtClean="0"/>
              <a:pPr/>
              <a:t>‹Nº›</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69E724B-F344-4159-9648-99F9BB9B265B}" type="datetimeFigureOut">
              <a:rPr lang="fr-FR" smtClean="0"/>
              <a:pPr/>
              <a:t>27/04/2017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FA32BE9-7295-408E-9E11-F3C2B68DA1D7}" type="slidenum">
              <a:rPr lang="fr-FR" smtClean="0"/>
              <a:pPr/>
              <a:t>‹Nº›</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69E724B-F344-4159-9648-99F9BB9B265B}" type="datetimeFigureOut">
              <a:rPr lang="fr-FR" smtClean="0"/>
              <a:pPr/>
              <a:t>27/04/2017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FA32BE9-7295-408E-9E11-F3C2B68DA1D7}" type="slidenum">
              <a:rPr lang="fr-FR" smtClean="0"/>
              <a:pPr/>
              <a:t>‹Nº›</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69E724B-F344-4159-9648-99F9BB9B265B}" type="datetimeFigureOut">
              <a:rPr lang="fr-FR" smtClean="0"/>
              <a:pPr/>
              <a:t>27/04/2017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A32BE9-7295-408E-9E11-F3C2B68DA1D7}" type="slidenum">
              <a:rPr lang="fr-FR" smtClean="0"/>
              <a:pPr/>
              <a:t>‹Nº›</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69E724B-F344-4159-9648-99F9BB9B265B}" type="datetimeFigureOut">
              <a:rPr lang="fr-FR" smtClean="0"/>
              <a:pPr/>
              <a:t>27/04/2017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A32BE9-7295-408E-9E11-F3C2B68DA1D7}" type="slidenum">
              <a:rPr lang="fr-FR" smtClean="0"/>
              <a:pPr/>
              <a:t>‹Nº›</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9E724B-F344-4159-9648-99F9BB9B265B}" type="datetimeFigureOut">
              <a:rPr lang="fr-FR" smtClean="0"/>
              <a:pPr/>
              <a:t>27/04/2017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32BE9-7295-408E-9E11-F3C2B68DA1D7}" type="slidenum">
              <a:rPr lang="fr-FR" smtClean="0"/>
              <a:pPr/>
              <a:t>‹Nº›</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www.onisep.fr/Choisir-mes-etudes/Apres-le-bac/Que-faire-apres-le-bac/Que-faire-apres-le-bac-ES/L-universite-apres-le-bac-economique-et-social-ES"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letudiant.fr/etudes/fac/iae-les-ecoles-de-management-universitaires-au-banc-d-essai.html"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www.onisep.fr/Choisir-mes-etudes/Apres-le-bac/Que-faire-apres-le-bac/Que-faire-apres-le-bac-ES/Les-classes-preparatoires-aux-grandes-ecoles-apres-le-bac-economique-et-social-ES"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hyperlink" Target="http://www.onisep.fr/Choisir-mes-etudes/Apres-le-bac/Filieres-d-etudes/CPGE-FILIERES/La-prepa-lettres-et-sciences-sociales-LSS" TargetMode="External"/><Relationship Id="rId13" Type="http://schemas.openxmlformats.org/officeDocument/2006/relationships/hyperlink" Target="http://www.onisep.fr/Choisir-mes-etudes/Apres-le-bac/Filieres-d-etudes/CPGE-FILIERES/La-prepa-arts-design" TargetMode="External"/><Relationship Id="rId3" Type="http://schemas.openxmlformats.org/officeDocument/2006/relationships/hyperlink" Target="http://www.letudiant.fr/palmares/classement-prepa/prepas-commerciales-option-economique.html" TargetMode="External"/><Relationship Id="rId7" Type="http://schemas.openxmlformats.org/officeDocument/2006/relationships/hyperlink" Target="http://www.onisep.fr/Choisir-mes-etudes/Apres-le-bac/Filieres-d-etudes/Les-classes-preparatoires-aux-grandes-ecoles-CPGE/Les-prepas-litteraires" TargetMode="External"/><Relationship Id="rId12" Type="http://schemas.openxmlformats.org/officeDocument/2006/relationships/hyperlink" Target="http://www.onisep.fr/Choisir-mes-etudes/Apres-le-bac/Filieres-d-etudes/CPGE-FILIERES/La-prepa-Lettres-Ulm-khagne" TargetMode="External"/><Relationship Id="rId2" Type="http://schemas.openxmlformats.org/officeDocument/2006/relationships/hyperlink" Target="http://www.onisep.fr/Choisir-mes-etudes/Apres-le-bac/Filieres-d-etudes/Classes-prepa-mode-d-emploi/Les-prepas-economiques-et-commerciales" TargetMode="External"/><Relationship Id="rId1" Type="http://schemas.openxmlformats.org/officeDocument/2006/relationships/slideLayout" Target="../slideLayouts/slideLayout7.xml"/><Relationship Id="rId6" Type="http://schemas.openxmlformats.org/officeDocument/2006/relationships/hyperlink" Target="http://www.onisep.fr/Choisir-mes-etudes/Apres-le-bac/Filieres-d-etudes/Les-classes-preparatoires-aux-grandes-ecoles-CPGE/Detail-des-filieres/La-prepa-ENS-economie-et-gestion-option-D2" TargetMode="External"/><Relationship Id="rId11" Type="http://schemas.openxmlformats.org/officeDocument/2006/relationships/hyperlink" Target="http://www.onisep.fr/Choisir-mes-etudes/Apres-le-bac/Filieres-d-etudes/CPGE-FILIERES/La-prepa-Lettres-Lyon-Khagne" TargetMode="External"/><Relationship Id="rId5" Type="http://schemas.openxmlformats.org/officeDocument/2006/relationships/hyperlink" Target="http://www.onisep.fr/Choisir-mes-etudes/Apres-le-bac/Filieres-d-etudes/Les-classes-preparatoires-aux-grandes-ecoles-CPGE/Detail-des-filieres/La-prepa-ENS-economie-et-gestion-option-D1" TargetMode="External"/><Relationship Id="rId10" Type="http://schemas.openxmlformats.org/officeDocument/2006/relationships/hyperlink" Target="http://www.onisep.fr/Choisir-mes-etudes/Apres-le-bac/Filieres-d-etudes/CPGE-FILIERES/La-prepa-ENS-lettres-1re-annee" TargetMode="External"/><Relationship Id="rId4" Type="http://schemas.openxmlformats.org/officeDocument/2006/relationships/hyperlink" Target="http://www.letudiant.fr/etudes/ecole-de-commerce.html" TargetMode="External"/><Relationship Id="rId9" Type="http://schemas.openxmlformats.org/officeDocument/2006/relationships/hyperlink" Target="http://www.letudiant.fr/palmares/classement-prepa/premiere-sup-b-l.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cc.iep.fr/"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hyperlink" Target="http://www.concours-atoutplus3.com/les-ecoles/" TargetMode="External"/><Relationship Id="rId3" Type="http://schemas.openxmlformats.org/officeDocument/2006/relationships/hyperlink" Target="http://www.ieseg.fr/candidats/admissions/admission-en-1ere-annee/#horsfrancemetropolitaine" TargetMode="External"/><Relationship Id="rId7" Type="http://schemas.openxmlformats.org/officeDocument/2006/relationships/hyperlink" Target="http://www.concours-pass.com/concours-grandes-ecoles-commerce.cfm" TargetMode="External"/><Relationship Id="rId2" Type="http://schemas.openxmlformats.org/officeDocument/2006/relationships/hyperlink" Target="http://www.concours-acces.com/default.asp" TargetMode="External"/><Relationship Id="rId1" Type="http://schemas.openxmlformats.org/officeDocument/2006/relationships/slideLayout" Target="../slideLayouts/slideLayout7.xml"/><Relationship Id="rId6" Type="http://schemas.openxmlformats.org/officeDocument/2006/relationships/hyperlink" Target="http://www.letudiant.fr/etudes/ecole-de-commerce/ecoles-de-commerce-concours-sesame-mode-demploi-16450.html" TargetMode="External"/><Relationship Id="rId11" Type="http://schemas.openxmlformats.org/officeDocument/2006/relationships/hyperlink" Target="http://www.tbs-education.fr/" TargetMode="External"/><Relationship Id="rId5" Type="http://schemas.openxmlformats.org/officeDocument/2006/relationships/hyperlink" Target="http://www.concours-sesame.net/" TargetMode="External"/><Relationship Id="rId10" Type="http://schemas.openxmlformats.org/officeDocument/2006/relationships/hyperlink" Target="http://www.ecricome.org/ecricome-bachelor/post-bac/concours-ecricome-bachelor.html" TargetMode="External"/><Relationship Id="rId4" Type="http://schemas.openxmlformats.org/officeDocument/2006/relationships/hyperlink" Target="http://www.essca.fr/programmes/programme-grande-ecole/admission/admission-1ere-annee-international-et-dom-tom/" TargetMode="External"/><Relationship Id="rId9" Type="http://schemas.openxmlformats.org/officeDocument/2006/relationships/hyperlink" Target="http://www.concours-team.net/concours-tea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onisep.fr/Choisir-mes-etudes/Apres-le-bac/Que-faire-apres-le-bac/Que-faire-apres-le-bac-ES/Les-ecoles-specialisees-apres-le-bac-economique-et-social-ES"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www.onisep.fr/Choisir-mes-etudes/Apres-le-bac/Que-faire-apres-le-bac/Que-faire-apres-le-bac-ES/Les-BTS-et-DUT-apres-le-bac-economique-et-social-ES" TargetMode="External"/><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oniseptv.onisep.fr/" TargetMode="External"/><Relationship Id="rId2" Type="http://schemas.openxmlformats.org/officeDocument/2006/relationships/hyperlink" Target="http://oniseptv.onisep.fr/index.php?mode=search&amp;recherche=le+droit+%E0+l'universit%E9" TargetMode="External"/><Relationship Id="rId1" Type="http://schemas.openxmlformats.org/officeDocument/2006/relationships/slideLayout" Target="../slideLayouts/slideLayout7.xml"/><Relationship Id="rId5" Type="http://schemas.openxmlformats.org/officeDocument/2006/relationships/hyperlink" Target="http://oniseptv.onisep.fr/rubrique_Environnement.html" TargetMode="External"/><Relationship Id="rId4" Type="http://schemas.openxmlformats.org/officeDocument/2006/relationships/hyperlink" Target="http://oniseptv.onisep.fr/index.php?mode=search&amp;recherche=DUT+GE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www.admission-postbac.fr/index.php?desc=formations" TargetMode="External"/><Relationship Id="rId2" Type="http://schemas.openxmlformats.org/officeDocument/2006/relationships/hyperlink" Target="http://www.monorientationenligne.fr/qr/index.php"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i="1" dirty="0">
                <a:solidFill>
                  <a:schemeClr val="tx2">
                    <a:lumMod val="75000"/>
                  </a:schemeClr>
                </a:solidFill>
              </a:rPr>
              <a:t>QUE </a:t>
            </a:r>
            <a:r>
              <a:rPr lang="fr-FR" i="1" dirty="0" smtClean="0">
                <a:solidFill>
                  <a:schemeClr val="tx2">
                    <a:lumMod val="75000"/>
                  </a:schemeClr>
                </a:solidFill>
              </a:rPr>
              <a:t>FAIRE APRES UN BAC ES ?</a:t>
            </a:r>
            <a:endParaRPr lang="fr-FR" dirty="0">
              <a:solidFill>
                <a:schemeClr val="tx2">
                  <a:lumMod val="75000"/>
                </a:schemeClr>
              </a:solidFill>
            </a:endParaRPr>
          </a:p>
        </p:txBody>
      </p:sp>
      <p:sp>
        <p:nvSpPr>
          <p:cNvPr id="4" name="ZoneTexte 3"/>
          <p:cNvSpPr txBox="1"/>
          <p:nvPr/>
        </p:nvSpPr>
        <p:spPr>
          <a:xfrm>
            <a:off x="857224" y="500042"/>
            <a:ext cx="7715304" cy="369332"/>
          </a:xfrm>
          <a:prstGeom prst="rect">
            <a:avLst/>
          </a:prstGeom>
          <a:noFill/>
        </p:spPr>
        <p:txBody>
          <a:bodyPr wrap="square" rtlCol="0">
            <a:spAutoFit/>
          </a:bodyPr>
          <a:lstStyle/>
          <a:p>
            <a:r>
              <a:rPr lang="fr-FR" dirty="0" smtClean="0"/>
              <a:t>ORIENTATION TERMINALE ES</a:t>
            </a:r>
            <a:endParaRPr lang="fr-FR" dirty="0"/>
          </a:p>
        </p:txBody>
      </p:sp>
      <p:pic>
        <p:nvPicPr>
          <p:cNvPr id="5" name="Picture 2"/>
          <p:cNvPicPr>
            <a:picLocks noChangeAspect="1" noChangeArrowheads="1"/>
          </p:cNvPicPr>
          <p:nvPr/>
        </p:nvPicPr>
        <p:blipFill>
          <a:blip r:embed="rId2" cstate="print"/>
          <a:srcRect/>
          <a:stretch>
            <a:fillRect/>
          </a:stretch>
        </p:blipFill>
        <p:spPr bwMode="auto">
          <a:xfrm>
            <a:off x="3271837" y="3494663"/>
            <a:ext cx="2600325" cy="2733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t="15875" r="-13" b="6734"/>
          <a:stretch>
            <a:fillRect/>
          </a:stretch>
        </p:blipFill>
        <p:spPr bwMode="auto">
          <a:xfrm>
            <a:off x="179511" y="260648"/>
            <a:ext cx="8811979" cy="64087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l="22735" t="10980" r="5210" b="2081"/>
          <a:stretch>
            <a:fillRect/>
          </a:stretch>
        </p:blipFill>
        <p:spPr bwMode="auto">
          <a:xfrm>
            <a:off x="395536" y="188640"/>
            <a:ext cx="8366707"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39552" y="404664"/>
            <a:ext cx="7632848" cy="400110"/>
          </a:xfrm>
          <a:prstGeom prst="rect">
            <a:avLst/>
          </a:prstGeom>
          <a:noFill/>
          <a:ln w="28575">
            <a:solidFill>
              <a:schemeClr val="accent5">
                <a:lumMod val="50000"/>
              </a:schemeClr>
            </a:solidFill>
          </a:ln>
          <a:effectLst>
            <a:outerShdw blurRad="50800" dist="38100" dir="8100000" algn="tr" rotWithShape="0">
              <a:prstClr val="black">
                <a:alpha val="40000"/>
              </a:prstClr>
            </a:outerShdw>
          </a:effectLst>
        </p:spPr>
        <p:txBody>
          <a:bodyPr wrap="square" rtlCol="0">
            <a:spAutoFit/>
          </a:bodyPr>
          <a:lstStyle/>
          <a:p>
            <a:pPr algn="ctr"/>
            <a:r>
              <a:rPr lang="fr-FR" sz="2000" b="1" dirty="0" smtClean="0">
                <a:solidFill>
                  <a:srgbClr val="C00000"/>
                </a:solidFill>
                <a:latin typeface="Arial Unicode MS" pitchFamily="34" charset="-128"/>
                <a:ea typeface="Arial Unicode MS" pitchFamily="34" charset="-128"/>
                <a:cs typeface="Arial Unicode MS" pitchFamily="34" charset="-128"/>
              </a:rPr>
              <a:t>Remarques sur les études à l’université…</a:t>
            </a:r>
            <a:endParaRPr lang="fr-FR" sz="2000" b="1" dirty="0">
              <a:solidFill>
                <a:srgbClr val="C00000"/>
              </a:solidFill>
              <a:latin typeface="Arial Unicode MS" pitchFamily="34" charset="-128"/>
              <a:ea typeface="Arial Unicode MS" pitchFamily="34" charset="-128"/>
              <a:cs typeface="Arial Unicode MS" pitchFamily="34" charset="-128"/>
            </a:endParaRPr>
          </a:p>
        </p:txBody>
      </p:sp>
      <p:sp>
        <p:nvSpPr>
          <p:cNvPr id="3" name="ZoneTexte 2"/>
          <p:cNvSpPr txBox="1"/>
          <p:nvPr/>
        </p:nvSpPr>
        <p:spPr>
          <a:xfrm>
            <a:off x="395536" y="980729"/>
            <a:ext cx="7992888" cy="707886"/>
          </a:xfrm>
          <a:prstGeom prst="rect">
            <a:avLst/>
          </a:prstGeom>
          <a:noFill/>
        </p:spPr>
        <p:txBody>
          <a:bodyPr wrap="square" rtlCol="0">
            <a:spAutoFit/>
          </a:bodyPr>
          <a:lstStyle/>
          <a:p>
            <a:r>
              <a:rPr lang="fr-FR" sz="2000" dirty="0" smtClean="0">
                <a:latin typeface="Arial Unicode MS" pitchFamily="34" charset="-128"/>
                <a:ea typeface="Arial Unicode MS" pitchFamily="34" charset="-128"/>
                <a:cs typeface="Arial Unicode MS" pitchFamily="34" charset="-128"/>
              </a:rPr>
              <a:t>Peu d’heures de cours, mais beaucoup de travail personnel</a:t>
            </a:r>
          </a:p>
          <a:p>
            <a:pPr>
              <a:buFontTx/>
              <a:buChar char="-"/>
            </a:pPr>
            <a:endParaRPr lang="fr-FR" sz="2000" dirty="0">
              <a:latin typeface="Arial Unicode MS" pitchFamily="34" charset="-128"/>
              <a:ea typeface="Arial Unicode MS" pitchFamily="34" charset="-128"/>
              <a:cs typeface="Arial Unicode MS" pitchFamily="34" charset="-128"/>
            </a:endParaRPr>
          </a:p>
        </p:txBody>
      </p:sp>
      <p:sp>
        <p:nvSpPr>
          <p:cNvPr id="4" name="ZoneTexte 3"/>
          <p:cNvSpPr txBox="1"/>
          <p:nvPr/>
        </p:nvSpPr>
        <p:spPr>
          <a:xfrm>
            <a:off x="571472" y="2500306"/>
            <a:ext cx="7704856" cy="1015663"/>
          </a:xfrm>
          <a:prstGeom prst="rect">
            <a:avLst/>
          </a:prstGeom>
          <a:noFill/>
          <a:ln w="28575">
            <a:solidFill>
              <a:srgbClr val="FF0000"/>
            </a:solidFill>
          </a:ln>
        </p:spPr>
        <p:txBody>
          <a:bodyPr wrap="square" rtlCol="0">
            <a:spAutoFit/>
          </a:bodyPr>
          <a:lstStyle/>
          <a:p>
            <a:pPr algn="ctr"/>
            <a:r>
              <a:rPr lang="fr-FR" sz="2000" b="1" i="1" dirty="0" smtClean="0">
                <a:solidFill>
                  <a:srgbClr val="FF0000"/>
                </a:solidFill>
                <a:latin typeface="Arial Unicode MS" pitchFamily="34" charset="-128"/>
                <a:ea typeface="Arial Unicode MS" pitchFamily="34" charset="-128"/>
                <a:cs typeface="Arial Unicode MS" pitchFamily="34" charset="-128"/>
              </a:rPr>
              <a:t>Il faut donc être organisé, autonome, être capable de </a:t>
            </a:r>
          </a:p>
          <a:p>
            <a:pPr algn="ctr"/>
            <a:r>
              <a:rPr lang="fr-FR" sz="2000" b="1" i="1" dirty="0" smtClean="0">
                <a:solidFill>
                  <a:srgbClr val="FF0000"/>
                </a:solidFill>
                <a:latin typeface="Arial Unicode MS" pitchFamily="34" charset="-128"/>
                <a:ea typeface="Arial Unicode MS" pitchFamily="34" charset="-128"/>
                <a:cs typeface="Arial Unicode MS" pitchFamily="34" charset="-128"/>
              </a:rPr>
              <a:t>travailler en bibliothèque… </a:t>
            </a:r>
          </a:p>
          <a:p>
            <a:pPr algn="ctr"/>
            <a:endParaRPr lang="fr-FR" sz="2000" b="1" i="1" dirty="0">
              <a:solidFill>
                <a:srgbClr val="FF0000"/>
              </a:solidFill>
              <a:latin typeface="Arial Unicode MS" pitchFamily="34" charset="-128"/>
              <a:ea typeface="Arial Unicode MS" pitchFamily="34" charset="-128"/>
              <a:cs typeface="Arial Unicode MS" pitchFamily="34" charset="-128"/>
            </a:endParaRPr>
          </a:p>
        </p:txBody>
      </p:sp>
      <p:sp>
        <p:nvSpPr>
          <p:cNvPr id="5" name="ZoneTexte 4"/>
          <p:cNvSpPr txBox="1"/>
          <p:nvPr/>
        </p:nvSpPr>
        <p:spPr>
          <a:xfrm>
            <a:off x="467544" y="1628800"/>
            <a:ext cx="7416824" cy="707886"/>
          </a:xfrm>
          <a:prstGeom prst="rect">
            <a:avLst/>
          </a:prstGeom>
          <a:noFill/>
        </p:spPr>
        <p:txBody>
          <a:bodyPr wrap="square" rtlCol="0">
            <a:spAutoFit/>
          </a:bodyPr>
          <a:lstStyle/>
          <a:p>
            <a:r>
              <a:rPr lang="fr-FR" sz="2000" dirty="0" smtClean="0">
                <a:latin typeface="Arial Unicode MS" pitchFamily="34" charset="-128"/>
                <a:ea typeface="Arial Unicode MS" pitchFamily="34" charset="-128"/>
                <a:cs typeface="Arial Unicode MS" pitchFamily="34" charset="-128"/>
              </a:rPr>
              <a:t>Des heures de TD en groupes (parfois 40…) et des cours en « amphi » (plusieurs centaines…)</a:t>
            </a:r>
            <a:endParaRPr lang="fr-FR" sz="2000" dirty="0">
              <a:latin typeface="Arial Unicode MS" pitchFamily="34" charset="-128"/>
              <a:ea typeface="Arial Unicode MS" pitchFamily="34" charset="-128"/>
              <a:cs typeface="Arial Unicode MS" pitchFamily="34" charset="-128"/>
            </a:endParaRPr>
          </a:p>
        </p:txBody>
      </p:sp>
      <p:sp>
        <p:nvSpPr>
          <p:cNvPr id="6" name="ZoneTexte 5"/>
          <p:cNvSpPr txBox="1"/>
          <p:nvPr/>
        </p:nvSpPr>
        <p:spPr>
          <a:xfrm>
            <a:off x="467544" y="3645024"/>
            <a:ext cx="7632848" cy="400110"/>
          </a:xfrm>
          <a:prstGeom prst="rect">
            <a:avLst/>
          </a:prstGeom>
          <a:noFill/>
        </p:spPr>
        <p:txBody>
          <a:bodyPr wrap="square" rtlCol="0">
            <a:spAutoFit/>
          </a:bodyPr>
          <a:lstStyle/>
          <a:p>
            <a:r>
              <a:rPr lang="fr-FR" sz="2000" dirty="0" smtClean="0">
                <a:latin typeface="Arial Unicode MS" pitchFamily="34" charset="-128"/>
                <a:ea typeface="Arial Unicode MS" pitchFamily="34" charset="-128"/>
                <a:cs typeface="Arial Unicode MS" pitchFamily="34" charset="-128"/>
              </a:rPr>
              <a:t>Années organisées en 2 semestres avec des partiels. </a:t>
            </a:r>
            <a:endParaRPr lang="fr-FR" sz="2000" dirty="0">
              <a:latin typeface="Arial Unicode MS" pitchFamily="34" charset="-128"/>
              <a:ea typeface="Arial Unicode MS" pitchFamily="34" charset="-128"/>
              <a:cs typeface="Arial Unicode MS" pitchFamily="34" charset="-128"/>
            </a:endParaRPr>
          </a:p>
        </p:txBody>
      </p:sp>
      <p:sp>
        <p:nvSpPr>
          <p:cNvPr id="7" name="ZoneTexte 6"/>
          <p:cNvSpPr txBox="1"/>
          <p:nvPr/>
        </p:nvSpPr>
        <p:spPr>
          <a:xfrm>
            <a:off x="467544" y="4221088"/>
            <a:ext cx="7848872" cy="400110"/>
          </a:xfrm>
          <a:prstGeom prst="rect">
            <a:avLst/>
          </a:prstGeom>
          <a:noFill/>
          <a:ln w="28575">
            <a:solidFill>
              <a:srgbClr val="FF0000"/>
            </a:solidFill>
          </a:ln>
        </p:spPr>
        <p:txBody>
          <a:bodyPr wrap="square" rtlCol="0">
            <a:spAutoFit/>
          </a:bodyPr>
          <a:lstStyle/>
          <a:p>
            <a:pPr algn="ctr"/>
            <a:r>
              <a:rPr lang="fr-FR" sz="2000" b="1" i="1" dirty="0" smtClean="0">
                <a:solidFill>
                  <a:srgbClr val="FF0000"/>
                </a:solidFill>
                <a:latin typeface="Arial Unicode MS" pitchFamily="34" charset="-128"/>
                <a:ea typeface="Arial Unicode MS" pitchFamily="34" charset="-128"/>
                <a:cs typeface="Arial Unicode MS" pitchFamily="34" charset="-128"/>
              </a:rPr>
              <a:t>Il faut travailler régulièrement et savoir organiser son temps. </a:t>
            </a:r>
            <a:endParaRPr lang="fr-FR" sz="2000" b="1" i="1" dirty="0">
              <a:solidFill>
                <a:srgbClr val="FF0000"/>
              </a:solidFill>
              <a:latin typeface="Arial Unicode MS" pitchFamily="34" charset="-128"/>
              <a:ea typeface="Arial Unicode MS" pitchFamily="34" charset="-128"/>
              <a:cs typeface="Arial Unicode MS" pitchFamily="34" charset="-128"/>
            </a:endParaRPr>
          </a:p>
        </p:txBody>
      </p:sp>
      <p:sp>
        <p:nvSpPr>
          <p:cNvPr id="8" name="ZoneTexte 7"/>
          <p:cNvSpPr txBox="1"/>
          <p:nvPr/>
        </p:nvSpPr>
        <p:spPr>
          <a:xfrm>
            <a:off x="323528" y="4797152"/>
            <a:ext cx="8460432" cy="1015663"/>
          </a:xfrm>
          <a:prstGeom prst="rect">
            <a:avLst/>
          </a:prstGeom>
          <a:noFill/>
          <a:ln w="9525">
            <a:solidFill>
              <a:schemeClr val="tx1"/>
            </a:solidFill>
          </a:ln>
        </p:spPr>
        <p:txBody>
          <a:bodyPr wrap="square" rtlCol="0">
            <a:spAutoFit/>
          </a:bodyPr>
          <a:lstStyle/>
          <a:p>
            <a:r>
              <a:rPr lang="fr-FR" sz="2000" i="1" dirty="0" smtClean="0">
                <a:solidFill>
                  <a:schemeClr val="accent1">
                    <a:lumMod val="75000"/>
                  </a:schemeClr>
                </a:solidFill>
              </a:rPr>
              <a:t>27 % des étudiants inscrits en première année d’université sont, trois ans plus tard, diplômés d’une licence. Et seuls 40 % des étudiants passent le cap de la L1 (première année de licence) du premier coup.</a:t>
            </a:r>
            <a:endParaRPr lang="fr-FR" sz="2000" i="1" dirty="0">
              <a:solidFill>
                <a:schemeClr val="accent1">
                  <a:lumMod val="75000"/>
                </a:schemeClr>
              </a:solidFill>
              <a:latin typeface="Arial Unicode MS" pitchFamily="34" charset="-128"/>
              <a:ea typeface="Arial Unicode MS" pitchFamily="34" charset="-128"/>
              <a:cs typeface="Arial Unicode MS" pitchFamily="34" charset="-128"/>
            </a:endParaRPr>
          </a:p>
        </p:txBody>
      </p:sp>
      <p:sp>
        <p:nvSpPr>
          <p:cNvPr id="9" name="ZoneTexte 8"/>
          <p:cNvSpPr txBox="1"/>
          <p:nvPr/>
        </p:nvSpPr>
        <p:spPr>
          <a:xfrm>
            <a:off x="0" y="6072206"/>
            <a:ext cx="91440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smtClean="0"/>
              <a:t>Plus d’infos sur l’université : </a:t>
            </a:r>
            <a:r>
              <a:rPr lang="fr-FR" dirty="0" smtClean="0">
                <a:hlinkClick r:id="rId2"/>
              </a:rPr>
              <a:t>http://www.onisep.fr/Choisir-mes-etudes/Apres-le-bac/Que-faire-apres-le-bac/Que-faire-apres-le-bac-ES/L-universite-apres-le-bac-economique-et-social-ES</a:t>
            </a:r>
            <a:r>
              <a:rPr lang="fr-FR" dirty="0" smtClean="0"/>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ox(in)">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mph" presetSubtype="0" fill="hold" grpId="1" nodeType="clickEffect">
                                  <p:stCondLst>
                                    <p:cond delay="0"/>
                                  </p:stCondLst>
                                  <p:childTnLst>
                                    <p:animScale>
                                      <p:cBhvr>
                                        <p:cTn id="23" dur="2000" fill="hold"/>
                                        <p:tgtEl>
                                          <p:spTgt spid="4"/>
                                        </p:tgtEl>
                                      </p:cBhvr>
                                      <p:by x="150000" y="150000"/>
                                    </p:animScale>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diamond(in)">
                                      <p:cBhvr>
                                        <p:cTn id="34" dur="2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mph" presetSubtype="0" fill="hold" grpId="1" nodeType="clickEffect">
                                  <p:stCondLst>
                                    <p:cond delay="0"/>
                                  </p:stCondLst>
                                  <p:childTnLst>
                                    <p:animScale>
                                      <p:cBhvr>
                                        <p:cTn id="38" dur="2000" fill="hold"/>
                                        <p:tgtEl>
                                          <p:spTgt spid="7"/>
                                        </p:tgtEl>
                                      </p:cBhvr>
                                      <p:by x="150000" y="150000"/>
                                    </p:animScale>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slide(fromBottom)">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4" grpId="1" animBg="1"/>
      <p:bldP spid="5" grpId="0"/>
      <p:bldP spid="6" grpId="0"/>
      <p:bldP spid="7" grpId="0" animBg="1"/>
      <p:bldP spid="7" grpId="1"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87047" y="340204"/>
            <a:ext cx="8280920" cy="892552"/>
          </a:xfrm>
          <a:prstGeom prst="rect">
            <a:avLst/>
          </a:prstGeom>
          <a:noFill/>
        </p:spPr>
        <p:txBody>
          <a:bodyPr wrap="square" rtlCol="0">
            <a:spAutoFit/>
          </a:bodyPr>
          <a:lstStyle/>
          <a:p>
            <a:pPr algn="ctr"/>
            <a:r>
              <a:rPr lang="es-ES" sz="2600" dirty="0" err="1" smtClean="0">
                <a:solidFill>
                  <a:srgbClr val="FF0000"/>
                </a:solidFill>
              </a:rPr>
              <a:t>Pensez</a:t>
            </a:r>
            <a:r>
              <a:rPr lang="es-ES" sz="2600" dirty="0" smtClean="0">
                <a:solidFill>
                  <a:srgbClr val="FF0000"/>
                </a:solidFill>
              </a:rPr>
              <a:t> </a:t>
            </a:r>
            <a:r>
              <a:rPr lang="es-ES" sz="2600" dirty="0" err="1" smtClean="0">
                <a:solidFill>
                  <a:srgbClr val="FF0000"/>
                </a:solidFill>
              </a:rPr>
              <a:t>aussi</a:t>
            </a:r>
            <a:r>
              <a:rPr lang="es-ES" sz="2600" dirty="0" smtClean="0">
                <a:solidFill>
                  <a:srgbClr val="FF0000"/>
                </a:solidFill>
              </a:rPr>
              <a:t> </a:t>
            </a:r>
            <a:r>
              <a:rPr lang="es-ES" sz="2600" dirty="0" err="1" smtClean="0">
                <a:solidFill>
                  <a:srgbClr val="FF0000"/>
                </a:solidFill>
              </a:rPr>
              <a:t>aux</a:t>
            </a:r>
            <a:r>
              <a:rPr lang="es-ES" sz="2600" dirty="0" smtClean="0">
                <a:solidFill>
                  <a:srgbClr val="FF0000"/>
                </a:solidFill>
              </a:rPr>
              <a:t> IAE : </a:t>
            </a:r>
          </a:p>
          <a:p>
            <a:pPr algn="ctr"/>
            <a:r>
              <a:rPr lang="es-ES" sz="2600" dirty="0" err="1" smtClean="0">
                <a:solidFill>
                  <a:srgbClr val="FF0000"/>
                </a:solidFill>
              </a:rPr>
              <a:t>Institut</a:t>
            </a:r>
            <a:r>
              <a:rPr lang="es-ES" sz="2600" dirty="0" smtClean="0">
                <a:solidFill>
                  <a:srgbClr val="FF0000"/>
                </a:solidFill>
              </a:rPr>
              <a:t> des </a:t>
            </a:r>
            <a:r>
              <a:rPr lang="es-ES" sz="2600" dirty="0" err="1" smtClean="0">
                <a:solidFill>
                  <a:srgbClr val="FF0000"/>
                </a:solidFill>
              </a:rPr>
              <a:t>Administrations</a:t>
            </a:r>
            <a:r>
              <a:rPr lang="es-ES" sz="2600" dirty="0" smtClean="0">
                <a:solidFill>
                  <a:srgbClr val="FF0000"/>
                </a:solidFill>
              </a:rPr>
              <a:t> et des </a:t>
            </a:r>
            <a:r>
              <a:rPr lang="es-ES" sz="2600" dirty="0" err="1" smtClean="0">
                <a:solidFill>
                  <a:srgbClr val="FF0000"/>
                </a:solidFill>
              </a:rPr>
              <a:t>Entreprises</a:t>
            </a:r>
            <a:endParaRPr lang="es-ES" sz="2600" dirty="0">
              <a:solidFill>
                <a:srgbClr val="FF0000"/>
              </a:solidFill>
            </a:endParaRPr>
          </a:p>
        </p:txBody>
      </p:sp>
      <p:sp>
        <p:nvSpPr>
          <p:cNvPr id="3" name="CuadroTexto 2"/>
          <p:cNvSpPr txBox="1"/>
          <p:nvPr/>
        </p:nvSpPr>
        <p:spPr>
          <a:xfrm>
            <a:off x="487047" y="2420888"/>
            <a:ext cx="8280920" cy="2123658"/>
          </a:xfrm>
          <a:prstGeom prst="rect">
            <a:avLst/>
          </a:prstGeom>
          <a:noFill/>
        </p:spPr>
        <p:txBody>
          <a:bodyPr wrap="square" rtlCol="0">
            <a:spAutoFit/>
          </a:bodyPr>
          <a:lstStyle/>
          <a:p>
            <a:pPr algn="just">
              <a:lnSpc>
                <a:spcPct val="150000"/>
              </a:lnSpc>
            </a:pPr>
            <a:r>
              <a:rPr lang="fr-FR" sz="2200" b="1" u="sng" dirty="0" smtClean="0">
                <a:hlinkClick r:id="rId2"/>
              </a:rPr>
              <a:t>Institut </a:t>
            </a:r>
            <a:r>
              <a:rPr lang="fr-FR" sz="2200" b="1" u="sng" dirty="0">
                <a:hlinkClick r:id="rId2"/>
              </a:rPr>
              <a:t>d'administration des entreprises</a:t>
            </a:r>
            <a:r>
              <a:rPr lang="fr-FR" sz="2200" b="1" dirty="0"/>
              <a:t> (IAE) formations universitaires qui rivalisent aujourd'hui avec les écoles de commerce et qui sont beaucoup moins chers </a:t>
            </a:r>
            <a:r>
              <a:rPr lang="fr-FR" sz="2200" b="1" dirty="0" smtClean="0"/>
              <a:t>!</a:t>
            </a:r>
          </a:p>
          <a:p>
            <a:pPr algn="just">
              <a:lnSpc>
                <a:spcPct val="150000"/>
              </a:lnSpc>
            </a:pPr>
            <a:r>
              <a:rPr lang="fr-FR" sz="2200" b="1" dirty="0" smtClean="0"/>
              <a:t>On peut les intégrer après le bac, ou après un DUT ou une licence,</a:t>
            </a:r>
            <a:endParaRPr lang="es-ES" sz="2200" dirty="0"/>
          </a:p>
        </p:txBody>
      </p:sp>
    </p:spTree>
    <p:extLst>
      <p:ext uri="{BB962C8B-B14F-4D97-AF65-F5344CB8AC3E}">
        <p14:creationId xmlns:p14="http://schemas.microsoft.com/office/powerpoint/2010/main" val="145399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23528" y="908720"/>
            <a:ext cx="8424936" cy="5555367"/>
          </a:xfrm>
          <a:prstGeom prst="rect">
            <a:avLst/>
          </a:prstGeom>
          <a:noFill/>
        </p:spPr>
        <p:txBody>
          <a:bodyPr wrap="square" rtlCol="0">
            <a:spAutoFit/>
          </a:bodyPr>
          <a:lstStyle/>
          <a:p>
            <a:pPr algn="ctr"/>
            <a:r>
              <a:rPr lang="es-ES" sz="2200" b="1" dirty="0" smtClean="0">
                <a:solidFill>
                  <a:srgbClr val="FF0000"/>
                </a:solidFill>
              </a:rPr>
              <a:t>Et </a:t>
            </a:r>
            <a:r>
              <a:rPr lang="es-ES" sz="2200" b="1" dirty="0" err="1" smtClean="0">
                <a:solidFill>
                  <a:srgbClr val="FF0000"/>
                </a:solidFill>
              </a:rPr>
              <a:t>aux</a:t>
            </a:r>
            <a:r>
              <a:rPr lang="es-ES" sz="2200" b="1" dirty="0" smtClean="0">
                <a:solidFill>
                  <a:srgbClr val="FF0000"/>
                </a:solidFill>
              </a:rPr>
              <a:t> </a:t>
            </a:r>
            <a:r>
              <a:rPr lang="es-ES" sz="2200" b="1" dirty="0" err="1">
                <a:solidFill>
                  <a:srgbClr val="FF0000"/>
                </a:solidFill>
              </a:rPr>
              <a:t>d</a:t>
            </a:r>
            <a:r>
              <a:rPr lang="es-ES" sz="2200" b="1" dirty="0" err="1" smtClean="0">
                <a:solidFill>
                  <a:srgbClr val="FF0000"/>
                </a:solidFill>
              </a:rPr>
              <a:t>oubles</a:t>
            </a:r>
            <a:r>
              <a:rPr lang="es-ES" sz="2200" b="1" dirty="0" smtClean="0">
                <a:solidFill>
                  <a:srgbClr val="FF0000"/>
                </a:solidFill>
              </a:rPr>
              <a:t> </a:t>
            </a:r>
            <a:r>
              <a:rPr lang="es-ES" sz="2200" b="1" dirty="0" err="1" smtClean="0">
                <a:solidFill>
                  <a:srgbClr val="FF0000"/>
                </a:solidFill>
              </a:rPr>
              <a:t>licences</a:t>
            </a:r>
            <a:endParaRPr lang="es-ES" sz="2200" b="1" dirty="0" smtClean="0">
              <a:solidFill>
                <a:srgbClr val="FF0000"/>
              </a:solidFill>
            </a:endParaRPr>
          </a:p>
          <a:p>
            <a:endParaRPr lang="es-ES" dirty="0"/>
          </a:p>
          <a:p>
            <a:pPr>
              <a:lnSpc>
                <a:spcPct val="150000"/>
              </a:lnSpc>
            </a:pPr>
            <a:r>
              <a:rPr lang="fr-FR" b="1" dirty="0"/>
              <a:t>Doubles licences - double cursus licence &amp; préparation aux écoles de commerce. </a:t>
            </a:r>
            <a:endParaRPr lang="es-ES" dirty="0"/>
          </a:p>
          <a:p>
            <a:pPr>
              <a:lnSpc>
                <a:spcPct val="150000"/>
              </a:lnSpc>
            </a:pPr>
            <a:r>
              <a:rPr lang="fr-FR" dirty="0"/>
              <a:t>Vous pouvez faire aussi des </a:t>
            </a:r>
            <a:r>
              <a:rPr lang="fr-FR" b="1" dirty="0"/>
              <a:t>double licences</a:t>
            </a:r>
            <a:r>
              <a:rPr lang="fr-FR" dirty="0"/>
              <a:t>, qui proposent d'obtenir deux diplômes, en suivant par exemple des études d'économie-gestion et d'histoire ou de droit, d'anglais ou d'espagnol... Cherchez ces formations sélectives à l'université sur le portail APB marquées </a:t>
            </a:r>
            <a:r>
              <a:rPr lang="fr-FR" b="1" dirty="0"/>
              <a:t>"double-cursus</a:t>
            </a:r>
            <a:r>
              <a:rPr lang="fr-FR" b="1" dirty="0" smtClean="0"/>
              <a:t>".</a:t>
            </a:r>
          </a:p>
          <a:p>
            <a:pPr>
              <a:lnSpc>
                <a:spcPct val="150000"/>
              </a:lnSpc>
            </a:pPr>
            <a:endParaRPr lang="fr-FR" b="1" dirty="0" smtClean="0"/>
          </a:p>
          <a:p>
            <a:pPr>
              <a:lnSpc>
                <a:spcPct val="150000"/>
              </a:lnSpc>
            </a:pPr>
            <a:r>
              <a:rPr lang="fr-FR" dirty="0"/>
              <a:t>ATTENTION ! ne pas confondre les doubles licences, qui conduisent à l'obtention de deux diplômes (elles sont marquées sur APB "double-cursus"), et les licences bi-disciplinaires, qui proposent de compléter une discipline majeure par une une discipline mineure mais sans obtenir de double diplôme</a:t>
            </a:r>
            <a:endParaRPr lang="es-ES" dirty="0"/>
          </a:p>
          <a:p>
            <a:pPr>
              <a:lnSpc>
                <a:spcPct val="150000"/>
              </a:lnSpc>
            </a:pPr>
            <a:endParaRPr lang="es-ES" dirty="0"/>
          </a:p>
          <a:p>
            <a:endParaRPr lang="es-ES" dirty="0"/>
          </a:p>
        </p:txBody>
      </p:sp>
    </p:spTree>
    <p:extLst>
      <p:ext uri="{BB962C8B-B14F-4D97-AF65-F5344CB8AC3E}">
        <p14:creationId xmlns:p14="http://schemas.microsoft.com/office/powerpoint/2010/main" val="89534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4425" t="10035" r="5211"/>
          <a:stretch>
            <a:fillRect/>
          </a:stretch>
        </p:blipFill>
        <p:spPr bwMode="auto">
          <a:xfrm>
            <a:off x="251520" y="980728"/>
            <a:ext cx="8424936" cy="5400600"/>
          </a:xfrm>
          <a:prstGeom prst="rect">
            <a:avLst/>
          </a:prstGeom>
          <a:noFill/>
          <a:ln w="9525">
            <a:noFill/>
            <a:miter lim="800000"/>
            <a:headEnd/>
            <a:tailEnd/>
          </a:ln>
        </p:spPr>
      </p:pic>
      <p:sp>
        <p:nvSpPr>
          <p:cNvPr id="2" name="CuadroTexto 1"/>
          <p:cNvSpPr txBox="1"/>
          <p:nvPr/>
        </p:nvSpPr>
        <p:spPr>
          <a:xfrm>
            <a:off x="323528" y="116632"/>
            <a:ext cx="8352928" cy="553998"/>
          </a:xfrm>
          <a:prstGeom prst="rect">
            <a:avLst/>
          </a:prstGeom>
          <a:noFill/>
        </p:spPr>
        <p:txBody>
          <a:bodyPr wrap="square" rtlCol="0">
            <a:spAutoFit/>
          </a:bodyPr>
          <a:lstStyle/>
          <a:p>
            <a:pPr algn="ctr"/>
            <a:r>
              <a:rPr lang="es-ES" sz="3000" dirty="0" smtClean="0">
                <a:solidFill>
                  <a:srgbClr val="FF0000"/>
                </a:solidFill>
              </a:rPr>
              <a:t>LES CLASSES PREPA</a:t>
            </a:r>
            <a:endParaRPr lang="es-ES" sz="3000"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620688"/>
            <a:ext cx="9144000" cy="5237203"/>
          </a:xfrm>
          <a:prstGeom prst="rect">
            <a:avLst/>
          </a:prstGeom>
        </p:spPr>
        <p:txBody>
          <a:bodyPr/>
          <a:lstStyle/>
          <a:p>
            <a:pPr marL="342900" marR="0" lvl="0" indent="-342900" algn="l" defTabSz="914400" rtl="0" eaLnBrk="1" fontAlgn="auto" latinLnBrk="0" hangingPunct="1">
              <a:lnSpc>
                <a:spcPct val="80000"/>
              </a:lnSpc>
              <a:spcBef>
                <a:spcPct val="20000"/>
              </a:spcBef>
              <a:spcAft>
                <a:spcPts val="0"/>
              </a:spcAft>
              <a:buClrTx/>
              <a:buSzTx/>
              <a:buFont typeface="Arial" charset="0"/>
              <a:buNone/>
              <a:tabLst/>
              <a:defRPr/>
            </a:pPr>
            <a:r>
              <a:rPr kumimoji="0" lang="fr-FR" sz="2400" b="1" i="0" u="none" strike="noStrike" kern="1200" cap="none" spc="0" normalizeH="0" baseline="0" noProof="0" dirty="0" smtClean="0">
                <a:ln>
                  <a:noFill/>
                </a:ln>
                <a:solidFill>
                  <a:schemeClr val="tx1"/>
                </a:solidFill>
                <a:effectLst/>
                <a:uLnTx/>
                <a:uFillTx/>
                <a:latin typeface="+mn-lt"/>
                <a:ea typeface="+mn-ea"/>
                <a:cs typeface="+mn-cs"/>
              </a:rPr>
              <a:t>L’entrée en </a:t>
            </a:r>
            <a:r>
              <a:rPr kumimoji="0" lang="fr-FR" sz="2400" b="1" i="0" u="none" strike="noStrike" kern="1200" cap="none" spc="0" normalizeH="0" baseline="0" noProof="0" dirty="0" smtClean="0">
                <a:ln>
                  <a:noFill/>
                </a:ln>
                <a:solidFill>
                  <a:schemeClr val="accent2"/>
                </a:solidFill>
                <a:effectLst/>
                <a:uLnTx/>
                <a:uFillTx/>
                <a:latin typeface="+mn-lt"/>
                <a:ea typeface="+mn-ea"/>
                <a:cs typeface="+mn-cs"/>
              </a:rPr>
              <a:t>classe préparatoire</a:t>
            </a:r>
            <a:r>
              <a:rPr kumimoji="0" lang="fr-FR" sz="2400" b="1" i="0" u="none" strike="noStrike" kern="1200" cap="none" spc="0" normalizeH="0" baseline="0" noProof="0" dirty="0" smtClean="0">
                <a:ln>
                  <a:noFill/>
                </a:ln>
                <a:solidFill>
                  <a:schemeClr val="tx1"/>
                </a:solidFill>
                <a:effectLst/>
                <a:uLnTx/>
                <a:uFillTx/>
                <a:latin typeface="+mn-lt"/>
                <a:ea typeface="+mn-ea"/>
                <a:cs typeface="+mn-cs"/>
              </a:rPr>
              <a:t> est sélective.</a:t>
            </a:r>
            <a:r>
              <a:rPr kumimoji="0" lang="fr-FR" sz="2400" b="0" i="0" u="none" strike="noStrike" kern="1200" cap="none" spc="0" normalizeH="0" baseline="0" noProof="0" dirty="0" smtClean="0">
                <a:ln>
                  <a:noFill/>
                </a:ln>
                <a:solidFill>
                  <a:schemeClr val="tx1"/>
                </a:solidFill>
                <a:effectLst/>
                <a:uLnTx/>
                <a:uFillTx/>
                <a:latin typeface="+mn-lt"/>
                <a:ea typeface="+mn-ea"/>
                <a:cs typeface="+mn-cs"/>
              </a:rPr>
              <a:t> Les candidatures se font </a:t>
            </a:r>
            <a:r>
              <a:rPr kumimoji="0" lang="fr-FR" sz="2400" b="0" i="1" u="none" strike="noStrike" kern="1200" cap="none" spc="0" normalizeH="0" baseline="0" noProof="0" dirty="0" smtClean="0">
                <a:ln>
                  <a:noFill/>
                </a:ln>
                <a:solidFill>
                  <a:schemeClr val="tx1"/>
                </a:solidFill>
                <a:effectLst/>
                <a:uLnTx/>
                <a:uFillTx/>
                <a:latin typeface="+mn-lt"/>
                <a:ea typeface="+mn-ea"/>
                <a:cs typeface="+mn-cs"/>
              </a:rPr>
              <a:t>via</a:t>
            </a:r>
            <a:r>
              <a:rPr kumimoji="0" lang="fr-FR" sz="2400" b="0" i="0" u="none" strike="noStrike" kern="1200" cap="none" spc="0" normalizeH="0" baseline="0" noProof="0" dirty="0" smtClean="0">
                <a:ln>
                  <a:noFill/>
                </a:ln>
                <a:solidFill>
                  <a:schemeClr val="tx1"/>
                </a:solidFill>
                <a:effectLst/>
                <a:uLnTx/>
                <a:uFillTx/>
                <a:latin typeface="+mn-lt"/>
                <a:ea typeface="+mn-ea"/>
                <a:cs typeface="+mn-cs"/>
              </a:rPr>
              <a:t> le </a:t>
            </a:r>
            <a:r>
              <a:rPr kumimoji="0" lang="fr-FR" sz="2400" b="0" i="0" u="none" strike="noStrike" kern="1200" cap="none" spc="0" normalizeH="0" baseline="0" noProof="0" dirty="0" smtClean="0">
                <a:ln>
                  <a:noFill/>
                </a:ln>
                <a:solidFill>
                  <a:schemeClr val="accent2"/>
                </a:solidFill>
                <a:effectLst/>
                <a:uLnTx/>
                <a:uFillTx/>
                <a:latin typeface="+mn-lt"/>
                <a:ea typeface="+mn-ea"/>
                <a:cs typeface="+mn-cs"/>
              </a:rPr>
              <a:t>dispositif Admission post-bac</a:t>
            </a:r>
            <a:r>
              <a:rPr kumimoji="0" lang="fr-FR" sz="2400" b="0" i="0" u="none" strike="noStrike" kern="1200" cap="none" spc="0" normalizeH="0" baseline="0" noProof="0" dirty="0" smtClean="0">
                <a:ln>
                  <a:noFill/>
                </a:ln>
                <a:solidFill>
                  <a:schemeClr val="tx1"/>
                </a:solidFill>
                <a:effectLst/>
                <a:uLnTx/>
                <a:uFillTx/>
                <a:latin typeface="+mn-lt"/>
                <a:ea typeface="+mn-ea"/>
                <a:cs typeface="+mn-cs"/>
              </a:rPr>
              <a:t>. Puis chaque établissement examine le dossier scolaire des postulants. </a:t>
            </a:r>
          </a:p>
          <a:p>
            <a:pPr marL="342900" marR="0" lvl="0" indent="-342900" algn="l" defTabSz="914400" rtl="0" eaLnBrk="1" fontAlgn="auto" latinLnBrk="0" hangingPunct="1">
              <a:lnSpc>
                <a:spcPct val="80000"/>
              </a:lnSpc>
              <a:spcBef>
                <a:spcPct val="20000"/>
              </a:spcBef>
              <a:spcAft>
                <a:spcPts val="0"/>
              </a:spcAft>
              <a:buClrTx/>
              <a:buSzTx/>
              <a:buFont typeface="Arial" charset="0"/>
              <a:buNone/>
              <a:tabLst/>
              <a:defRPr/>
            </a:pPr>
            <a:endParaRPr kumimoji="0" lang="fr-FR" sz="2400" b="0" i="0" u="none" strike="noStrike" kern="1200" cap="none" spc="0" normalizeH="0" baseline="0" noProof="0" dirty="0" smtClean="0">
              <a:ln>
                <a:noFill/>
              </a:ln>
              <a:solidFill>
                <a:schemeClr val="tx1"/>
              </a:solidFill>
              <a:effectLst/>
              <a:uLnTx/>
              <a:uFillTx/>
              <a:latin typeface="+mn-lt"/>
              <a:ea typeface="+mn-ea"/>
              <a:cs typeface="+mn-cs"/>
            </a:endParaRPr>
          </a:p>
          <a:p>
            <a:pPr marL="342900" indent="-342900">
              <a:lnSpc>
                <a:spcPct val="80000"/>
              </a:lnSpc>
              <a:spcBef>
                <a:spcPct val="20000"/>
              </a:spcBef>
              <a:defRPr/>
            </a:pPr>
            <a:r>
              <a:rPr lang="fr-FR" sz="2400" dirty="0" smtClean="0"/>
              <a:t>Tout l’art consiste à demander une prépa adaptée à son niveau personnel et à celui de l’école visée. Un 12 de moyenne générale en terminale suffit pour être pris dans certains établissements. </a:t>
            </a:r>
          </a:p>
          <a:p>
            <a:pPr marL="342900" indent="-342900">
              <a:lnSpc>
                <a:spcPct val="80000"/>
              </a:lnSpc>
              <a:spcBef>
                <a:spcPct val="20000"/>
              </a:spcBef>
              <a:defRPr/>
            </a:pPr>
            <a:endParaRPr lang="fr-FR" sz="2400" dirty="0" smtClean="0"/>
          </a:p>
          <a:p>
            <a:pPr marL="342900" marR="0" lvl="0" indent="-342900" algn="l" defTabSz="914400" rtl="0" eaLnBrk="1" fontAlgn="auto" latinLnBrk="0" hangingPunct="1">
              <a:lnSpc>
                <a:spcPct val="80000"/>
              </a:lnSpc>
              <a:spcBef>
                <a:spcPct val="20000"/>
              </a:spcBef>
              <a:spcAft>
                <a:spcPts val="0"/>
              </a:spcAft>
              <a:buClrTx/>
              <a:buSzTx/>
              <a:buFont typeface="Arial" charset="0"/>
              <a:buNone/>
              <a:tabLst/>
              <a:defRPr/>
            </a:pPr>
            <a:r>
              <a:rPr lang="fr-FR" sz="2400" b="1" dirty="0" smtClean="0"/>
              <a:t>A</a:t>
            </a:r>
            <a:r>
              <a:rPr kumimoji="0" lang="fr-FR" sz="2400" b="1" i="0" u="none" strike="noStrike" kern="1200" cap="none" spc="0" normalizeH="0" baseline="0" noProof="0" dirty="0" smtClean="0">
                <a:ln>
                  <a:noFill/>
                </a:ln>
                <a:solidFill>
                  <a:schemeClr val="tx1"/>
                </a:solidFill>
                <a:effectLst/>
                <a:uLnTx/>
                <a:uFillTx/>
                <a:latin typeface="+mn-lt"/>
                <a:ea typeface="+mn-ea"/>
                <a:cs typeface="+mn-cs"/>
              </a:rPr>
              <a:t>u bout de 2 ans, 90 % de chances d’intégrer une grande école, car le nombre de places aux concours équivaut</a:t>
            </a:r>
            <a:r>
              <a:rPr kumimoji="0" lang="fr-FR" sz="2400" b="1" i="0" u="none" strike="noStrike" kern="1200" cap="none" spc="0" normalizeH="0" noProof="0" dirty="0" smtClean="0">
                <a:ln>
                  <a:noFill/>
                </a:ln>
                <a:solidFill>
                  <a:schemeClr val="tx1"/>
                </a:solidFill>
                <a:effectLst/>
                <a:uLnTx/>
                <a:uFillTx/>
                <a:latin typeface="+mn-lt"/>
                <a:ea typeface="+mn-ea"/>
                <a:cs typeface="+mn-cs"/>
              </a:rPr>
              <a:t> à peu près </a:t>
            </a:r>
            <a:r>
              <a:rPr kumimoji="0" lang="fr-FR" sz="2400" b="1" i="0" u="none" strike="noStrike" kern="1200" cap="none" spc="0" normalizeH="0" baseline="0" noProof="0" dirty="0" smtClean="0">
                <a:ln>
                  <a:noFill/>
                </a:ln>
                <a:solidFill>
                  <a:schemeClr val="tx1"/>
                </a:solidFill>
                <a:effectLst/>
                <a:uLnTx/>
                <a:uFillTx/>
                <a:latin typeface="+mn-lt"/>
                <a:ea typeface="+mn-ea"/>
                <a:cs typeface="+mn-cs"/>
              </a:rPr>
              <a:t>au nombre de préparationnaires.</a:t>
            </a:r>
            <a:r>
              <a:rPr kumimoji="0" lang="fr-FR" sz="24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80000"/>
              </a:lnSpc>
              <a:spcBef>
                <a:spcPct val="20000"/>
              </a:spcBef>
              <a:spcAft>
                <a:spcPts val="0"/>
              </a:spcAft>
              <a:buClrTx/>
              <a:buSzTx/>
              <a:buFont typeface="Arial" charset="0"/>
              <a:buNone/>
              <a:tabLst/>
              <a:defRPr/>
            </a:pPr>
            <a:endParaRPr lang="fr-FR" sz="2400" dirty="0" smtClean="0"/>
          </a:p>
          <a:p>
            <a:pPr marL="342900" marR="0" lvl="0" indent="-342900" algn="l" defTabSz="914400" rtl="0" eaLnBrk="1" fontAlgn="auto" latinLnBrk="0" hangingPunct="1">
              <a:lnSpc>
                <a:spcPct val="80000"/>
              </a:lnSpc>
              <a:spcBef>
                <a:spcPct val="20000"/>
              </a:spcBef>
              <a:spcAft>
                <a:spcPts val="0"/>
              </a:spcAft>
              <a:buClrTx/>
              <a:buSzTx/>
              <a:buFont typeface="Arial" charset="0"/>
              <a:buNone/>
              <a:tabLst/>
              <a:defRPr/>
            </a:pPr>
            <a:r>
              <a:rPr lang="fr-FR" sz="2400" dirty="0" smtClean="0"/>
              <a:t>Au bout d’un an ou 2 ans, il est possible de passer directement en 1</a:t>
            </a:r>
            <a:r>
              <a:rPr lang="fr-FR" sz="2400" baseline="30000" dirty="0" smtClean="0"/>
              <a:t>ère</a:t>
            </a:r>
            <a:r>
              <a:rPr lang="fr-FR" sz="2400" dirty="0" smtClean="0"/>
              <a:t> ou 2</a:t>
            </a:r>
            <a:r>
              <a:rPr lang="fr-FR" sz="2400" baseline="30000" dirty="0" smtClean="0"/>
              <a:t>ème</a:t>
            </a:r>
            <a:r>
              <a:rPr lang="fr-FR" sz="2400" dirty="0" smtClean="0"/>
              <a:t> année de licence. </a:t>
            </a:r>
            <a:endParaRPr kumimoji="0" lang="fr-FR"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80000"/>
              </a:lnSpc>
              <a:spcBef>
                <a:spcPct val="20000"/>
              </a:spcBef>
              <a:spcAft>
                <a:spcPts val="0"/>
              </a:spcAft>
              <a:buClrTx/>
              <a:buSzTx/>
              <a:buFont typeface="Arial" charset="0"/>
              <a:buNone/>
              <a:tabLst/>
              <a:defRPr/>
            </a:pPr>
            <a:r>
              <a:rPr kumimoji="0" lang="fr-FR" sz="2400" b="1" i="0" u="none" strike="noStrike" kern="1200" cap="none" spc="0" normalizeH="0" baseline="0" noProof="0" dirty="0" smtClean="0">
                <a:ln>
                  <a:noFill/>
                </a:ln>
                <a:solidFill>
                  <a:schemeClr val="tx1"/>
                </a:solidFill>
                <a:effectLst/>
                <a:uLnTx/>
                <a:uFillTx/>
                <a:latin typeface="+mn-lt"/>
                <a:ea typeface="+mn-ea"/>
                <a:cs typeface="+mn-cs"/>
              </a:rPr>
              <a:t>Les trois quarts de ces classes dépendent de lycées publics et sont donc gratuites.</a:t>
            </a:r>
          </a:p>
          <a:p>
            <a:pPr marL="342900" marR="0" lvl="0" indent="-342900" algn="l" defTabSz="914400" rtl="0" eaLnBrk="1" fontAlgn="auto" latinLnBrk="0" hangingPunct="1">
              <a:lnSpc>
                <a:spcPct val="80000"/>
              </a:lnSpc>
              <a:spcBef>
                <a:spcPct val="20000"/>
              </a:spcBef>
              <a:spcAft>
                <a:spcPts val="0"/>
              </a:spcAft>
              <a:buClrTx/>
              <a:buSzTx/>
              <a:buFont typeface="Arial" charset="0"/>
              <a:buNone/>
              <a:tabLst/>
              <a:defRPr/>
            </a:pPr>
            <a:r>
              <a:rPr kumimoji="0" lang="fr-FR" sz="2400" b="1" i="0" u="none" strike="noStrike" kern="1200" cap="none" spc="0" normalizeH="0" baseline="0" noProof="0" dirty="0" smtClean="0">
                <a:ln>
                  <a:noFill/>
                </a:ln>
                <a:solidFill>
                  <a:schemeClr val="tx1"/>
                </a:solidFill>
                <a:effectLst/>
                <a:uLnTx/>
                <a:uFillTx/>
                <a:latin typeface="+mn-lt"/>
                <a:ea typeface="+mn-ea"/>
                <a:cs typeface="+mn-cs"/>
              </a:rPr>
              <a:t>Le coût des écoles de commerce est donc réduit à trois ans.</a:t>
            </a:r>
          </a:p>
        </p:txBody>
      </p:sp>
      <p:sp>
        <p:nvSpPr>
          <p:cNvPr id="3" name="ZoneTexte 2"/>
          <p:cNvSpPr txBox="1"/>
          <p:nvPr/>
        </p:nvSpPr>
        <p:spPr>
          <a:xfrm>
            <a:off x="395536" y="0"/>
            <a:ext cx="8208912" cy="523220"/>
          </a:xfrm>
          <a:prstGeom prst="rect">
            <a:avLst/>
          </a:prstGeom>
          <a:noFill/>
        </p:spPr>
        <p:txBody>
          <a:bodyPr wrap="square" rtlCol="0">
            <a:spAutoFit/>
          </a:bodyPr>
          <a:lstStyle/>
          <a:p>
            <a:pPr algn="ctr"/>
            <a:r>
              <a:rPr lang="fr-FR" sz="2800" b="1" u="sng" dirty="0" smtClean="0">
                <a:solidFill>
                  <a:srgbClr val="C00000"/>
                </a:solidFill>
              </a:rPr>
              <a:t>Les classes prépa</a:t>
            </a:r>
            <a:endParaRPr lang="fr-FR" sz="2800" b="1" u="sng" dirty="0">
              <a:solidFill>
                <a:srgbClr val="C00000"/>
              </a:solidFill>
            </a:endParaRPr>
          </a:p>
        </p:txBody>
      </p:sp>
      <p:sp>
        <p:nvSpPr>
          <p:cNvPr id="4" name="ZoneTexte 3"/>
          <p:cNvSpPr txBox="1"/>
          <p:nvPr/>
        </p:nvSpPr>
        <p:spPr>
          <a:xfrm>
            <a:off x="0" y="5934670"/>
            <a:ext cx="914400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smtClean="0"/>
              <a:t>En savoir plus sur les classes prépa : </a:t>
            </a:r>
            <a:r>
              <a:rPr lang="fr-FR" dirty="0" smtClean="0">
                <a:hlinkClick r:id="rId2"/>
              </a:rPr>
              <a:t>http://www.onisep.fr/Choisir-mes-etudes/Apres-le-bac/Que-faire-apres-le-bac/Que-faire-apres-le-bac-ES/Les-classes-preparatoires-aux-grandes-ecoles-apres-le-bac-economique-et-social-ES</a:t>
            </a:r>
            <a:r>
              <a:rPr lang="fr-FR" dirty="0" smtClean="0"/>
              <a:t> </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260648"/>
            <a:ext cx="8208912" cy="523220"/>
          </a:xfrm>
          <a:prstGeom prst="rect">
            <a:avLst/>
          </a:prstGeom>
          <a:noFill/>
        </p:spPr>
        <p:txBody>
          <a:bodyPr wrap="square" rtlCol="0">
            <a:spAutoFit/>
          </a:bodyPr>
          <a:lstStyle/>
          <a:p>
            <a:pPr algn="ctr"/>
            <a:r>
              <a:rPr lang="fr-FR" sz="2800" b="1" u="sng" dirty="0" smtClean="0">
                <a:solidFill>
                  <a:srgbClr val="C00000"/>
                </a:solidFill>
              </a:rPr>
              <a:t>Les classes prépa ouvertes aux bacheliers ES</a:t>
            </a:r>
            <a:endParaRPr lang="fr-FR" sz="2800" b="1" u="sng" dirty="0">
              <a:solidFill>
                <a:srgbClr val="C00000"/>
              </a:solidFill>
            </a:endParaRPr>
          </a:p>
        </p:txBody>
      </p:sp>
      <p:sp>
        <p:nvSpPr>
          <p:cNvPr id="8" name="Rectangle 7"/>
          <p:cNvSpPr/>
          <p:nvPr/>
        </p:nvSpPr>
        <p:spPr>
          <a:xfrm>
            <a:off x="214282" y="4500570"/>
            <a:ext cx="4572000" cy="369332"/>
          </a:xfrm>
          <a:prstGeom prst="rect">
            <a:avLst/>
          </a:prstGeom>
        </p:spPr>
        <p:txBody>
          <a:bodyPr>
            <a:spAutoFit/>
          </a:bodyPr>
          <a:lstStyle/>
          <a:p>
            <a:endParaRPr lang="fr-FR" dirty="0"/>
          </a:p>
        </p:txBody>
      </p:sp>
      <p:sp>
        <p:nvSpPr>
          <p:cNvPr id="5" name="CuadroTexto 4"/>
          <p:cNvSpPr txBox="1"/>
          <p:nvPr/>
        </p:nvSpPr>
        <p:spPr>
          <a:xfrm>
            <a:off x="196897" y="783868"/>
            <a:ext cx="8606190" cy="6186309"/>
          </a:xfrm>
          <a:prstGeom prst="rect">
            <a:avLst/>
          </a:prstGeom>
          <a:noFill/>
        </p:spPr>
        <p:txBody>
          <a:bodyPr wrap="square" rtlCol="0">
            <a:spAutoFit/>
          </a:bodyPr>
          <a:lstStyle/>
          <a:p>
            <a:r>
              <a:rPr lang="fr-FR" dirty="0"/>
              <a:t>- </a:t>
            </a:r>
            <a:r>
              <a:rPr lang="fr-FR" b="1" dirty="0"/>
              <a:t>CPGE C</a:t>
            </a:r>
            <a:r>
              <a:rPr lang="fr-FR" b="1" u="sng" dirty="0">
                <a:hlinkClick r:id="rId2"/>
              </a:rPr>
              <a:t>ommerciales option Economique</a:t>
            </a:r>
            <a:r>
              <a:rPr lang="fr-FR" b="1" dirty="0"/>
              <a:t> (ECE)</a:t>
            </a:r>
            <a:r>
              <a:rPr lang="fr-FR" dirty="0"/>
              <a:t>: voir le </a:t>
            </a:r>
            <a:r>
              <a:rPr lang="fr-FR" u="sng" dirty="0">
                <a:hlinkClick r:id="rId3"/>
              </a:rPr>
              <a:t>palmarès</a:t>
            </a:r>
            <a:r>
              <a:rPr lang="fr-FR" dirty="0"/>
              <a:t>. Ces classes préparatoires économiques et  donnent accès aux grandes </a:t>
            </a:r>
            <a:r>
              <a:rPr lang="fr-FR" u="sng" dirty="0">
                <a:hlinkClick r:id="rId4"/>
              </a:rPr>
              <a:t>écoles de management</a:t>
            </a:r>
            <a:r>
              <a:rPr lang="fr-FR" dirty="0"/>
              <a:t>. </a:t>
            </a:r>
            <a:endParaRPr lang="es-ES" dirty="0"/>
          </a:p>
          <a:p>
            <a:r>
              <a:rPr lang="fr-FR" dirty="0"/>
              <a:t>- CPGE </a:t>
            </a:r>
            <a:r>
              <a:rPr lang="fr-FR" u="sng" dirty="0">
                <a:hlinkClick r:id="rId5"/>
              </a:rPr>
              <a:t>ENS Cachan Economie et Gestion, option D1</a:t>
            </a:r>
            <a:r>
              <a:rPr lang="fr-FR" dirty="0"/>
              <a:t>: dans ces prépas, les étudiants suivent des cours de </a:t>
            </a:r>
            <a:r>
              <a:rPr lang="fr-FR" b="1" dirty="0"/>
              <a:t>droit </a:t>
            </a:r>
            <a:r>
              <a:rPr lang="fr-FR" dirty="0"/>
              <a:t>à l'université en plus des cours en classe préparatoire. Le concours permet surtout d'accéder à l'ENS Cachan-Rennes, section droit. </a:t>
            </a:r>
            <a:endParaRPr lang="es-ES" dirty="0"/>
          </a:p>
          <a:p>
            <a:r>
              <a:rPr lang="fr-FR" dirty="0"/>
              <a:t>- CPGE </a:t>
            </a:r>
            <a:r>
              <a:rPr lang="fr-FR" u="sng" dirty="0">
                <a:hlinkClick r:id="rId6"/>
              </a:rPr>
              <a:t>ENS Cachan Economie et Gestion, option D2</a:t>
            </a:r>
            <a:r>
              <a:rPr lang="fr-FR" dirty="0"/>
              <a:t>: dans ces prépas, les étudiants suivent des cours d'économie-gestion à l'université en plus des cours de classes prépas. Le concours permet surtout d'accéder à l'ENS Cachan, section Economie-gestion. </a:t>
            </a:r>
            <a:endParaRPr lang="es-ES" dirty="0"/>
          </a:p>
          <a:p>
            <a:r>
              <a:rPr lang="fr-FR" dirty="0"/>
              <a:t>Les élèves de ES peuvent aussi s'orienter avec intérêt vers les </a:t>
            </a:r>
            <a:r>
              <a:rPr lang="fr-FR" b="1" u="sng" dirty="0">
                <a:hlinkClick r:id="rId7"/>
              </a:rPr>
              <a:t>CPGE littéraires</a:t>
            </a:r>
            <a:r>
              <a:rPr lang="fr-FR" dirty="0"/>
              <a:t> : en effet, elles préparent non seulement aux Ecoles Normales Supérieures (pour les métiers de la recherche et de l'enseignement) mais aussi aux écoles de commerce et les IEP. </a:t>
            </a:r>
            <a:endParaRPr lang="es-ES" dirty="0"/>
          </a:p>
          <a:p>
            <a:r>
              <a:rPr lang="fr-FR" dirty="0"/>
              <a:t>- </a:t>
            </a:r>
            <a:r>
              <a:rPr lang="fr-FR" b="1" dirty="0"/>
              <a:t>CPGE </a:t>
            </a:r>
            <a:r>
              <a:rPr lang="fr-FR" b="1" u="sng" dirty="0">
                <a:hlinkClick r:id="rId8"/>
              </a:rPr>
              <a:t>Lettres et sciences Sociales (LSS)</a:t>
            </a:r>
            <a:r>
              <a:rPr lang="fr-FR" dirty="0"/>
              <a:t> : ces prépas sont les prolongements naturels de la filière ES avec des cours de maths, d'éco, de socio, de français, de philo et de langues. Très généralistes, elles préparent aux concours des trois Ecoles Normales supérieures et aux écoles de commerce : voir le </a:t>
            </a:r>
            <a:r>
              <a:rPr lang="fr-FR" u="sng" dirty="0">
                <a:hlinkClick r:id="rId9"/>
              </a:rPr>
              <a:t>palmarès ici.</a:t>
            </a:r>
            <a:endParaRPr lang="es-ES" dirty="0"/>
          </a:p>
          <a:p>
            <a:r>
              <a:rPr lang="fr-FR" dirty="0"/>
              <a:t>- </a:t>
            </a:r>
            <a:r>
              <a:rPr lang="fr-FR" b="1" dirty="0"/>
              <a:t>CPGE </a:t>
            </a:r>
            <a:r>
              <a:rPr lang="fr-FR" b="1" u="sng" dirty="0">
                <a:hlinkClick r:id="rId10"/>
              </a:rPr>
              <a:t>Lettres </a:t>
            </a:r>
            <a:r>
              <a:rPr lang="fr-FR" dirty="0"/>
              <a:t>: pour les élèves aimant la littérature, la philo, l'histoire-géo et les langues. En deuxième année, on se spécialise pour tenter les concours de l'</a:t>
            </a:r>
            <a:r>
              <a:rPr lang="fr-FR" u="sng" dirty="0">
                <a:hlinkClick r:id="rId11"/>
              </a:rPr>
              <a:t>ENS Lyon</a:t>
            </a:r>
            <a:r>
              <a:rPr lang="fr-FR" dirty="0"/>
              <a:t>(prépa Lettres et sciences humaines, plus tournée vers les sciences humaines) ou celui de l'</a:t>
            </a:r>
            <a:r>
              <a:rPr lang="fr-FR" u="sng" dirty="0">
                <a:hlinkClick r:id="rId12"/>
              </a:rPr>
              <a:t>ENS Ulm </a:t>
            </a:r>
            <a:r>
              <a:rPr lang="fr-FR" dirty="0"/>
              <a:t>(prépa A/L, pour les lettres classiques avec une langue ancienne), ou les concours des écoles de commerce ou des IEP </a:t>
            </a:r>
            <a:endParaRPr lang="es-ES" dirty="0"/>
          </a:p>
          <a:p>
            <a:r>
              <a:rPr lang="fr-FR" dirty="0" smtClean="0"/>
              <a:t>- </a:t>
            </a:r>
            <a:r>
              <a:rPr lang="fr-FR" dirty="0"/>
              <a:t>une CPGE </a:t>
            </a:r>
            <a:r>
              <a:rPr lang="fr-FR" u="sng" dirty="0">
                <a:hlinkClick r:id="rId13"/>
              </a:rPr>
              <a:t>Arts et Design</a:t>
            </a:r>
            <a:r>
              <a:rPr lang="fr-FR" dirty="0"/>
              <a:t> pour préparer les concours de l'ENS Cachan section Design. </a:t>
            </a:r>
            <a:endParaRPr lang="es-ES" dirty="0"/>
          </a:p>
          <a:p>
            <a:endParaRPr lang="es-E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l="21554" t="28935" r="18794" b="11546"/>
          <a:stretch>
            <a:fillRect/>
          </a:stretch>
        </p:blipFill>
        <p:spPr bwMode="auto">
          <a:xfrm>
            <a:off x="182976" y="620688"/>
            <a:ext cx="8891278" cy="5544616"/>
          </a:xfrm>
          <a:prstGeom prst="rect">
            <a:avLst/>
          </a:prstGeom>
          <a:noFill/>
          <a:ln w="9525">
            <a:noFill/>
            <a:miter lim="800000"/>
            <a:headEnd/>
            <a:tailEnd/>
          </a:ln>
        </p:spPr>
      </p:pic>
      <p:grpSp>
        <p:nvGrpSpPr>
          <p:cNvPr id="2" name="Groupe 4"/>
          <p:cNvGrpSpPr/>
          <p:nvPr/>
        </p:nvGrpSpPr>
        <p:grpSpPr>
          <a:xfrm>
            <a:off x="6300192" y="5229200"/>
            <a:ext cx="2232248" cy="1152128"/>
            <a:chOff x="6300192" y="5229200"/>
            <a:chExt cx="2232248" cy="1152128"/>
          </a:xfrm>
        </p:grpSpPr>
        <p:sp>
          <p:nvSpPr>
            <p:cNvPr id="3" name="Pensées 2"/>
            <p:cNvSpPr/>
            <p:nvPr/>
          </p:nvSpPr>
          <p:spPr>
            <a:xfrm>
              <a:off x="6300192" y="5229200"/>
              <a:ext cx="2232248" cy="1152128"/>
            </a:xfrm>
            <a:prstGeom prst="cloud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6588224" y="5517232"/>
              <a:ext cx="1728192" cy="369332"/>
            </a:xfrm>
            <a:prstGeom prst="rect">
              <a:avLst/>
            </a:prstGeom>
            <a:noFill/>
          </p:spPr>
          <p:txBody>
            <a:bodyPr wrap="square" rtlCol="0">
              <a:spAutoFit/>
            </a:bodyPr>
            <a:lstStyle/>
            <a:p>
              <a:r>
                <a:rPr lang="fr-FR" b="1" dirty="0" smtClean="0">
                  <a:solidFill>
                    <a:schemeClr val="tx2">
                      <a:lumMod val="75000"/>
                    </a:schemeClr>
                  </a:solidFill>
                  <a:hlinkClick r:id="rId3"/>
                </a:rPr>
                <a:t>http://cc.iep.fr/</a:t>
              </a:r>
              <a:endParaRPr lang="fr-FR" b="1" dirty="0">
                <a:solidFill>
                  <a:schemeClr val="tx2">
                    <a:lumMod val="75000"/>
                  </a:schemeClr>
                </a:solidFill>
              </a:endParaRPr>
            </a:p>
          </p:txBody>
        </p:sp>
      </p:grpSp>
      <p:sp>
        <p:nvSpPr>
          <p:cNvPr id="6" name="ZoneTexte 5"/>
          <p:cNvSpPr txBox="1"/>
          <p:nvPr/>
        </p:nvSpPr>
        <p:spPr>
          <a:xfrm>
            <a:off x="323528" y="0"/>
            <a:ext cx="8208912" cy="523220"/>
          </a:xfrm>
          <a:prstGeom prst="rect">
            <a:avLst/>
          </a:prstGeom>
          <a:noFill/>
        </p:spPr>
        <p:txBody>
          <a:bodyPr wrap="square" rtlCol="0">
            <a:spAutoFit/>
          </a:bodyPr>
          <a:lstStyle/>
          <a:p>
            <a:pPr algn="ctr"/>
            <a:r>
              <a:rPr lang="fr-FR" sz="2800" b="1" u="sng" dirty="0" smtClean="0">
                <a:solidFill>
                  <a:srgbClr val="C00000"/>
                </a:solidFill>
              </a:rPr>
              <a:t>Les IEP = Instituts d’Etudes Politiques</a:t>
            </a:r>
            <a:endParaRPr lang="fr-FR" sz="2800" b="1" u="sng"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95536" y="332656"/>
            <a:ext cx="8280920" cy="553998"/>
          </a:xfrm>
          <a:prstGeom prst="rect">
            <a:avLst/>
          </a:prstGeom>
          <a:noFill/>
        </p:spPr>
        <p:txBody>
          <a:bodyPr wrap="square" rtlCol="0">
            <a:spAutoFit/>
          </a:bodyPr>
          <a:lstStyle/>
          <a:p>
            <a:pPr algn="ctr"/>
            <a:r>
              <a:rPr lang="es-ES" sz="3000" u="sng" dirty="0" smtClean="0">
                <a:solidFill>
                  <a:srgbClr val="FF0000"/>
                </a:solidFill>
              </a:rPr>
              <a:t>Les </a:t>
            </a:r>
            <a:r>
              <a:rPr lang="es-ES" sz="3000" u="sng" dirty="0" err="1" smtClean="0">
                <a:solidFill>
                  <a:srgbClr val="FF0000"/>
                </a:solidFill>
              </a:rPr>
              <a:t>écoles</a:t>
            </a:r>
            <a:r>
              <a:rPr lang="es-ES" sz="3000" u="sng" dirty="0" smtClean="0">
                <a:solidFill>
                  <a:srgbClr val="FF0000"/>
                </a:solidFill>
              </a:rPr>
              <a:t> de </a:t>
            </a:r>
            <a:r>
              <a:rPr lang="es-ES" sz="3000" u="sng" dirty="0" err="1" smtClean="0">
                <a:solidFill>
                  <a:srgbClr val="FF0000"/>
                </a:solidFill>
              </a:rPr>
              <a:t>commerce</a:t>
            </a:r>
            <a:endParaRPr lang="es-ES" sz="3000" u="sng" dirty="0">
              <a:solidFill>
                <a:srgbClr val="FF0000"/>
              </a:solidFill>
            </a:endParaRPr>
          </a:p>
        </p:txBody>
      </p:sp>
      <p:sp>
        <p:nvSpPr>
          <p:cNvPr id="3" name="CuadroTexto 2"/>
          <p:cNvSpPr txBox="1"/>
          <p:nvPr/>
        </p:nvSpPr>
        <p:spPr>
          <a:xfrm>
            <a:off x="539552" y="1124744"/>
            <a:ext cx="7992888" cy="4524315"/>
          </a:xfrm>
          <a:prstGeom prst="rect">
            <a:avLst/>
          </a:prstGeom>
          <a:noFill/>
        </p:spPr>
        <p:txBody>
          <a:bodyPr wrap="square" rtlCol="0">
            <a:spAutoFit/>
          </a:bodyPr>
          <a:lstStyle/>
          <a:p>
            <a:r>
              <a:rPr lang="fr-FR" dirty="0"/>
              <a:t>Plusieurs concours sont ouverts:</a:t>
            </a:r>
            <a:r>
              <a:rPr lang="fr-FR" b="1" dirty="0"/>
              <a:t/>
            </a:r>
            <a:br>
              <a:rPr lang="fr-FR" b="1" dirty="0"/>
            </a:br>
            <a:r>
              <a:rPr lang="fr-FR" dirty="0" smtClean="0"/>
              <a:t>-</a:t>
            </a:r>
            <a:r>
              <a:rPr lang="fr-FR" dirty="0"/>
              <a:t> </a:t>
            </a:r>
            <a:r>
              <a:rPr lang="fr-FR" b="1" u="sng" dirty="0">
                <a:hlinkClick r:id="rId2"/>
              </a:rPr>
              <a:t>Accès </a:t>
            </a:r>
            <a:r>
              <a:rPr lang="fr-FR" dirty="0"/>
              <a:t>regroupe l’Essca Angers et Paris, l’Esdes Lyon et l’Ieseg Lille et Paris. </a:t>
            </a:r>
            <a:br>
              <a:rPr lang="fr-FR" dirty="0"/>
            </a:br>
            <a:r>
              <a:rPr lang="fr-FR" dirty="0"/>
              <a:t>L'</a:t>
            </a:r>
            <a:r>
              <a:rPr lang="fr-FR" b="1" dirty="0"/>
              <a:t>Ieseg </a:t>
            </a:r>
            <a:r>
              <a:rPr lang="fr-FR" dirty="0"/>
              <a:t>de Lille, une des écoles post-bac les mieux côtées organise une procédure spéciale pour les élèves de l’étranger, avec une </a:t>
            </a:r>
            <a:r>
              <a:rPr lang="fr-FR" u="sng" dirty="0">
                <a:hlinkClick r:id="rId3"/>
              </a:rPr>
              <a:t>sélection sur dossier</a:t>
            </a:r>
            <a:r>
              <a:rPr lang="fr-FR" dirty="0"/>
              <a:t>. Il en est de même pour l'</a:t>
            </a:r>
            <a:r>
              <a:rPr lang="fr-FR" u="sng" dirty="0">
                <a:hlinkClick r:id="rId4"/>
              </a:rPr>
              <a:t>ESSCA</a:t>
            </a:r>
            <a:r>
              <a:rPr lang="fr-FR" dirty="0"/>
              <a:t>. </a:t>
            </a:r>
            <a:endParaRPr lang="es-ES" dirty="0"/>
          </a:p>
          <a:p>
            <a:r>
              <a:rPr lang="fr-FR" b="1" dirty="0" smtClean="0"/>
              <a:t>-</a:t>
            </a:r>
            <a:r>
              <a:rPr lang="fr-FR" b="1" dirty="0"/>
              <a:t> </a:t>
            </a:r>
            <a:r>
              <a:rPr lang="fr-FR" b="1" u="sng" dirty="0">
                <a:hlinkClick r:id="rId5"/>
              </a:rPr>
              <a:t>Sésame</a:t>
            </a:r>
            <a:r>
              <a:rPr lang="fr-FR" b="1" u="sng" dirty="0">
                <a:hlinkClick r:id="rId6"/>
              </a:rPr>
              <a:t> </a:t>
            </a:r>
            <a:r>
              <a:rPr lang="fr-FR" dirty="0"/>
              <a:t>regroupe 10 écoles à forte vocation internationale : CeseMed Marseille, Cesem Reims, EBP International Bordeaux, BBA ESSEC, Esce Paris et Lyon, IFI Rouen et EM Normandie.</a:t>
            </a:r>
            <a:r>
              <a:rPr lang="fr-FR" b="1" dirty="0"/>
              <a:t> </a:t>
            </a:r>
            <a:endParaRPr lang="fr-FR" b="1" dirty="0" smtClean="0"/>
          </a:p>
          <a:p>
            <a:r>
              <a:rPr lang="fr-FR" dirty="0" smtClean="0"/>
              <a:t>-</a:t>
            </a:r>
            <a:r>
              <a:rPr lang="fr-FR" dirty="0"/>
              <a:t> </a:t>
            </a:r>
            <a:r>
              <a:rPr lang="fr-FR" u="sng" dirty="0">
                <a:hlinkClick r:id="rId7"/>
              </a:rPr>
              <a:t>Pass </a:t>
            </a:r>
            <a:r>
              <a:rPr lang="fr-FR" dirty="0"/>
              <a:t>regroupe 4 écoles bac + 4 dont l'ESPEM Lille-Nice. </a:t>
            </a:r>
            <a:endParaRPr lang="es-ES" dirty="0"/>
          </a:p>
          <a:p>
            <a:r>
              <a:rPr lang="fr-FR" dirty="0"/>
              <a:t>- </a:t>
            </a:r>
            <a:r>
              <a:rPr lang="fr-FR" u="sng" dirty="0">
                <a:hlinkClick r:id="rId8"/>
              </a:rPr>
              <a:t>Atout +3</a:t>
            </a:r>
            <a:r>
              <a:rPr lang="fr-FR" dirty="0"/>
              <a:t> : pour 8 écoles, dont Novancia Paris, inscription au concours sur APB </a:t>
            </a:r>
            <a:endParaRPr lang="es-ES" dirty="0"/>
          </a:p>
          <a:p>
            <a:r>
              <a:rPr lang="fr-FR" dirty="0"/>
              <a:t>- </a:t>
            </a:r>
            <a:r>
              <a:rPr lang="fr-FR" u="sng" dirty="0">
                <a:hlinkClick r:id="rId9"/>
              </a:rPr>
              <a:t>Team</a:t>
            </a:r>
            <a:r>
              <a:rPr lang="fr-FR" dirty="0"/>
              <a:t>, concours pour 4 écoles </a:t>
            </a:r>
            <a:endParaRPr lang="es-ES" dirty="0"/>
          </a:p>
          <a:p>
            <a:r>
              <a:rPr lang="fr-FR" dirty="0"/>
              <a:t>- </a:t>
            </a:r>
            <a:r>
              <a:rPr lang="fr-FR" u="sng" dirty="0">
                <a:hlinkClick r:id="rId10"/>
              </a:rPr>
              <a:t>Ecricome Bachelor</a:t>
            </a:r>
            <a:r>
              <a:rPr lang="fr-FR" dirty="0"/>
              <a:t>, concours pour 3 </a:t>
            </a:r>
            <a:r>
              <a:rPr lang="fr-FR" dirty="0" smtClean="0"/>
              <a:t>écoles</a:t>
            </a:r>
          </a:p>
          <a:p>
            <a:endParaRPr lang="fr-FR" dirty="0"/>
          </a:p>
          <a:p>
            <a:r>
              <a:rPr lang="fr-FR" dirty="0" smtClean="0"/>
              <a:t>D’autres écoles ont leurs propres procédures : </a:t>
            </a:r>
          </a:p>
          <a:p>
            <a:r>
              <a:rPr lang="fr-FR" dirty="0" smtClean="0"/>
              <a:t>- La </a:t>
            </a:r>
            <a:r>
              <a:rPr lang="fr-FR" dirty="0" smtClean="0">
                <a:hlinkClick r:id="rId11"/>
              </a:rPr>
              <a:t>Toulouse  Business School</a:t>
            </a:r>
            <a:r>
              <a:rPr lang="fr-FR" dirty="0" smtClean="0"/>
              <a:t>, qui a aussi un campus à Barcelone</a:t>
            </a:r>
            <a:endParaRPr lang="es-ES" dirty="0"/>
          </a:p>
          <a:p>
            <a:endParaRPr lang="es-ES" dirty="0"/>
          </a:p>
        </p:txBody>
      </p:sp>
    </p:spTree>
    <p:extLst>
      <p:ext uri="{BB962C8B-B14F-4D97-AF65-F5344CB8AC3E}">
        <p14:creationId xmlns:p14="http://schemas.microsoft.com/office/powerpoint/2010/main" val="2584305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1172" t="13916" r="44336" b="26757"/>
          <a:stretch>
            <a:fillRect/>
          </a:stretch>
        </p:blipFill>
        <p:spPr bwMode="auto">
          <a:xfrm>
            <a:off x="214282" y="214289"/>
            <a:ext cx="8286808" cy="659534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l="5016" t="10980" r="6982" b="2081"/>
          <a:stretch>
            <a:fillRect/>
          </a:stretch>
        </p:blipFill>
        <p:spPr bwMode="auto">
          <a:xfrm>
            <a:off x="251520" y="620688"/>
            <a:ext cx="8352928" cy="5040560"/>
          </a:xfrm>
          <a:prstGeom prst="rect">
            <a:avLst/>
          </a:prstGeom>
          <a:noFill/>
          <a:ln w="9525">
            <a:noFill/>
            <a:miter lim="800000"/>
            <a:headEnd/>
            <a:tailEnd/>
          </a:ln>
        </p:spPr>
      </p:pic>
      <p:sp>
        <p:nvSpPr>
          <p:cNvPr id="3" name="ZoneTexte 2"/>
          <p:cNvSpPr txBox="1"/>
          <p:nvPr/>
        </p:nvSpPr>
        <p:spPr>
          <a:xfrm>
            <a:off x="0" y="0"/>
            <a:ext cx="9144000" cy="523220"/>
          </a:xfrm>
          <a:prstGeom prst="rect">
            <a:avLst/>
          </a:prstGeom>
          <a:noFill/>
        </p:spPr>
        <p:txBody>
          <a:bodyPr wrap="square" rtlCol="0">
            <a:spAutoFit/>
          </a:bodyPr>
          <a:lstStyle/>
          <a:p>
            <a:pPr algn="ctr"/>
            <a:r>
              <a:rPr lang="fr-FR" sz="2800" b="1" u="sng" dirty="0" smtClean="0">
                <a:solidFill>
                  <a:srgbClr val="C00000"/>
                </a:solidFill>
              </a:rPr>
              <a:t>ECOLES D’ARCHITECTURE</a:t>
            </a:r>
            <a:endParaRPr lang="fr-FR" sz="2800" b="1" u="sng" dirty="0">
              <a:solidFill>
                <a:srgbClr val="C00000"/>
              </a:solidFill>
            </a:endParaRPr>
          </a:p>
        </p:txBody>
      </p:sp>
      <p:sp>
        <p:nvSpPr>
          <p:cNvPr id="4" name="ZoneTexte 3"/>
          <p:cNvSpPr txBox="1"/>
          <p:nvPr/>
        </p:nvSpPr>
        <p:spPr>
          <a:xfrm>
            <a:off x="179512" y="5934670"/>
            <a:ext cx="8964488"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smtClean="0"/>
              <a:t>En savoir plus sur les écoles spécialisées : </a:t>
            </a:r>
            <a:r>
              <a:rPr lang="fr-FR" dirty="0" smtClean="0">
                <a:hlinkClick r:id="rId3"/>
              </a:rPr>
              <a:t>http://www.onisep.fr/Choisir-mes-etudes/Apres-le-bac/Que-faire-apres-le-bac/Que-faire-apres-le-bac-ES/Les-ecoles-specialisees-apres-le-bac-economique-et-social-ES</a:t>
            </a:r>
            <a:r>
              <a:rPr lang="fr-FR" dirty="0" smtClean="0"/>
              <a:t> </a:t>
            </a: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srcRect l="8560" t="12870" r="8163" b="6806"/>
          <a:stretch>
            <a:fillRect/>
          </a:stretch>
        </p:blipFill>
        <p:spPr bwMode="auto">
          <a:xfrm>
            <a:off x="0" y="332656"/>
            <a:ext cx="8892480" cy="58602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5016" t="10035" r="6982" b="1136"/>
          <a:stretch>
            <a:fillRect/>
          </a:stretch>
        </p:blipFill>
        <p:spPr bwMode="auto">
          <a:xfrm>
            <a:off x="179512" y="404664"/>
            <a:ext cx="8748464" cy="6132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l="5016" t="10035" r="5801" b="1136"/>
          <a:stretch>
            <a:fillRect/>
          </a:stretch>
        </p:blipFill>
        <p:spPr bwMode="auto">
          <a:xfrm>
            <a:off x="179512" y="620688"/>
            <a:ext cx="8559760" cy="53285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l="5607" t="12870" r="5394" b="45123"/>
          <a:stretch>
            <a:fillRect/>
          </a:stretch>
        </p:blipFill>
        <p:spPr bwMode="auto">
          <a:xfrm>
            <a:off x="357158" y="4786322"/>
            <a:ext cx="8391306" cy="1882467"/>
          </a:xfrm>
          <a:prstGeom prst="rect">
            <a:avLst/>
          </a:prstGeom>
          <a:noFill/>
          <a:ln w="9525">
            <a:noFill/>
            <a:miter lim="800000"/>
            <a:headEnd/>
            <a:tailEnd/>
          </a:ln>
        </p:spPr>
      </p:pic>
      <p:pic>
        <p:nvPicPr>
          <p:cNvPr id="10242" name="Picture 2" descr="http://www.onisep.fr/var/onisep/storage/images/media/images/choisir-mes-etudes/apres-le-bac/les-filieres-d-etudes/bts-btsa/qui-entre-en-sts/12470187-3-fre-FR/Qui-entre-en-STS.png"/>
          <p:cNvPicPr>
            <a:picLocks noChangeAspect="1" noChangeArrowheads="1"/>
          </p:cNvPicPr>
          <p:nvPr/>
        </p:nvPicPr>
        <p:blipFill>
          <a:blip r:embed="rId3"/>
          <a:srcRect l="14286" t="14062" r="17857" b="17187"/>
          <a:stretch>
            <a:fillRect/>
          </a:stretch>
        </p:blipFill>
        <p:spPr bwMode="auto">
          <a:xfrm>
            <a:off x="1142976" y="285728"/>
            <a:ext cx="6072230" cy="4246174"/>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l="5016" t="12870" r="5801" b="3971"/>
          <a:stretch>
            <a:fillRect/>
          </a:stretch>
        </p:blipFill>
        <p:spPr bwMode="auto">
          <a:xfrm>
            <a:off x="179512" y="332656"/>
            <a:ext cx="8640960"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l="6788" t="10980" r="5801" b="191"/>
          <a:stretch>
            <a:fillRect/>
          </a:stretch>
        </p:blipFill>
        <p:spPr bwMode="auto">
          <a:xfrm>
            <a:off x="251520" y="260648"/>
            <a:ext cx="8712968" cy="5533912"/>
          </a:xfrm>
          <a:prstGeom prst="rect">
            <a:avLst/>
          </a:prstGeom>
          <a:noFill/>
          <a:ln w="9525">
            <a:noFill/>
            <a:miter lim="800000"/>
            <a:headEnd/>
            <a:tailEnd/>
          </a:ln>
        </p:spPr>
      </p:pic>
      <p:sp>
        <p:nvSpPr>
          <p:cNvPr id="3" name="ZoneTexte 2"/>
          <p:cNvSpPr txBox="1"/>
          <p:nvPr/>
        </p:nvSpPr>
        <p:spPr>
          <a:xfrm>
            <a:off x="251520" y="5877272"/>
            <a:ext cx="8568952"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smtClean="0"/>
              <a:t>En savoir plus sur les BTS et DUT : </a:t>
            </a:r>
            <a:r>
              <a:rPr lang="fr-FR" dirty="0" smtClean="0">
                <a:hlinkClick r:id="rId3"/>
              </a:rPr>
              <a:t>http://www.onisep.fr/Choisir-mes-etudes/Apres-le-bac/Que-faire-apres-le-bac/Que-faire-apres-le-bac-ES/Les-BTS-et-DUT-apres-le-bac-economique-et-social-ES</a:t>
            </a:r>
            <a:r>
              <a:rPr lang="fr-FR" dirty="0" smtClean="0"/>
              <a:t> </a:t>
            </a: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l="5607" t="10980" r="5801" b="4916"/>
          <a:stretch>
            <a:fillRect/>
          </a:stretch>
        </p:blipFill>
        <p:spPr bwMode="auto">
          <a:xfrm>
            <a:off x="323528" y="332656"/>
            <a:ext cx="8820472" cy="60486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l="5607" t="11925" r="5801" b="2081"/>
          <a:stretch>
            <a:fillRect/>
          </a:stretch>
        </p:blipFill>
        <p:spPr bwMode="auto">
          <a:xfrm>
            <a:off x="395536" y="404664"/>
            <a:ext cx="8424936" cy="56483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908720"/>
            <a:ext cx="8064896"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smtClean="0"/>
              <a:t>Les études de droit : </a:t>
            </a:r>
            <a:r>
              <a:rPr lang="fr-FR" dirty="0" smtClean="0">
                <a:hlinkClick r:id="rId2"/>
              </a:rPr>
              <a:t>http://oniseptv.onisep.fr/index.php?mode=search&amp;recherche=le+droit+%E0+l%27universit%E9</a:t>
            </a:r>
            <a:r>
              <a:rPr lang="fr-FR" dirty="0" smtClean="0"/>
              <a:t> </a:t>
            </a:r>
            <a:endParaRPr lang="fr-FR" dirty="0"/>
          </a:p>
        </p:txBody>
      </p:sp>
      <p:sp>
        <p:nvSpPr>
          <p:cNvPr id="3" name="ZoneTexte 2"/>
          <p:cNvSpPr txBox="1"/>
          <p:nvPr/>
        </p:nvSpPr>
        <p:spPr>
          <a:xfrm>
            <a:off x="179512" y="0"/>
            <a:ext cx="8712968"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smtClean="0">
                <a:solidFill>
                  <a:srgbClr val="C00000"/>
                </a:solidFill>
              </a:rPr>
              <a:t>Une source d’informations : ONISEP TV : </a:t>
            </a:r>
            <a:r>
              <a:rPr lang="fr-FR" b="1" dirty="0" smtClean="0">
                <a:solidFill>
                  <a:srgbClr val="C00000"/>
                </a:solidFill>
                <a:hlinkClick r:id="rId3"/>
              </a:rPr>
              <a:t>http://oniseptv.onisep.fr/</a:t>
            </a:r>
            <a:r>
              <a:rPr lang="fr-FR" b="1" dirty="0" smtClean="0">
                <a:solidFill>
                  <a:srgbClr val="C00000"/>
                </a:solidFill>
              </a:rPr>
              <a:t> </a:t>
            </a:r>
          </a:p>
        </p:txBody>
      </p:sp>
      <p:sp>
        <p:nvSpPr>
          <p:cNvPr id="4" name="ZoneTexte 3"/>
          <p:cNvSpPr txBox="1"/>
          <p:nvPr/>
        </p:nvSpPr>
        <p:spPr>
          <a:xfrm>
            <a:off x="395536" y="2060848"/>
            <a:ext cx="8064896"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smtClean="0"/>
              <a:t>Les débouchés d’un DUT GEA : </a:t>
            </a:r>
            <a:r>
              <a:rPr lang="fr-FR" dirty="0" smtClean="0">
                <a:hlinkClick r:id="rId4"/>
              </a:rPr>
              <a:t>http://oniseptv.onisep.fr/index.php?mode=search&amp;recherche=DUT+GEA</a:t>
            </a:r>
            <a:r>
              <a:rPr lang="fr-FR" dirty="0" smtClean="0"/>
              <a:t> </a:t>
            </a:r>
            <a:endParaRPr lang="fr-FR" dirty="0"/>
          </a:p>
        </p:txBody>
      </p:sp>
      <p:sp>
        <p:nvSpPr>
          <p:cNvPr id="5" name="ZoneTexte 4"/>
          <p:cNvSpPr txBox="1"/>
          <p:nvPr/>
        </p:nvSpPr>
        <p:spPr>
          <a:xfrm>
            <a:off x="395536" y="3140968"/>
            <a:ext cx="8064896"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smtClean="0"/>
              <a:t>Et sur les métiers : </a:t>
            </a:r>
          </a:p>
          <a:p>
            <a:r>
              <a:rPr lang="fr-FR" dirty="0" smtClean="0"/>
              <a:t>Ex. par secteur d’activité : </a:t>
            </a:r>
            <a:r>
              <a:rPr lang="fr-FR" dirty="0" smtClean="0">
                <a:hlinkClick r:id="rId5"/>
              </a:rPr>
              <a:t>travailler dans l’environnement</a:t>
            </a:r>
            <a:endParaRPr lang="fr-FR" dirty="0"/>
          </a:p>
        </p:txBody>
      </p:sp>
      <p:sp>
        <p:nvSpPr>
          <p:cNvPr id="7" name="ZoneTexte 6"/>
          <p:cNvSpPr txBox="1"/>
          <p:nvPr/>
        </p:nvSpPr>
        <p:spPr>
          <a:xfrm>
            <a:off x="0" y="4365104"/>
            <a:ext cx="9144000"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smtClean="0">
                <a:solidFill>
                  <a:srgbClr val="C00000"/>
                </a:solidFill>
              </a:rPr>
              <a:t>Une autre source d’informations : les anciens bacheliers ES !</a:t>
            </a:r>
          </a:p>
          <a:p>
            <a:r>
              <a:rPr lang="fr-FR" b="1" dirty="0" smtClean="0">
                <a:solidFill>
                  <a:schemeClr val="tx1"/>
                </a:solidFill>
              </a:rPr>
              <a:t>Cf. Droit, carrières juridiques, DUT GEA ou GACO (gestion administrative et commerciale), classes prépa, IEP, fac de lettres, etc. </a:t>
            </a:r>
            <a:r>
              <a:rPr lang="fr-FR" b="1" dirty="0" smtClean="0">
                <a:solidFill>
                  <a:srgbClr val="C00000"/>
                </a:solidFill>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Image 1"/>
          <p:cNvPicPr>
            <a:picLocks noChangeAspect="1" noChangeArrowheads="1"/>
          </p:cNvPicPr>
          <p:nvPr/>
        </p:nvPicPr>
        <p:blipFill>
          <a:blip r:embed="rId2" cstate="print">
            <a:lum bright="-12000" contrast="30000"/>
          </a:blip>
          <a:srcRect/>
          <a:stretch>
            <a:fillRect/>
          </a:stretch>
        </p:blipFill>
        <p:spPr bwMode="auto">
          <a:xfrm>
            <a:off x="0" y="-1"/>
            <a:ext cx="4500562" cy="6862165"/>
          </a:xfrm>
          <a:prstGeom prst="rect">
            <a:avLst/>
          </a:prstGeom>
          <a:noFill/>
          <a:ln w="9525">
            <a:noFill/>
            <a:miter lim="800000"/>
            <a:headEnd/>
            <a:tailEnd/>
          </a:ln>
        </p:spPr>
      </p:pic>
      <p:pic>
        <p:nvPicPr>
          <p:cNvPr id="3" name="Image 1"/>
          <p:cNvPicPr>
            <a:picLocks noChangeAspect="1" noChangeArrowheads="1"/>
          </p:cNvPicPr>
          <p:nvPr/>
        </p:nvPicPr>
        <p:blipFill>
          <a:blip r:embed="rId3" cstate="print">
            <a:lum bright="-12000" contrast="30000"/>
          </a:blip>
          <a:srcRect l="10938" t="5558" r="6249" b="2724"/>
          <a:stretch>
            <a:fillRect/>
          </a:stretch>
        </p:blipFill>
        <p:spPr bwMode="auto">
          <a:xfrm>
            <a:off x="4572000" y="142852"/>
            <a:ext cx="4572000" cy="6619876"/>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28662" y="714356"/>
            <a:ext cx="7358114" cy="461665"/>
          </a:xfrm>
          <a:prstGeom prst="rect">
            <a:avLst/>
          </a:prstGeom>
          <a:noFill/>
        </p:spPr>
        <p:txBody>
          <a:bodyPr wrap="square" rtlCol="0">
            <a:spAutoFit/>
          </a:bodyPr>
          <a:lstStyle/>
          <a:p>
            <a:r>
              <a:rPr lang="fr-FR" sz="2400" dirty="0" smtClean="0"/>
              <a:t>Nous avons vu des exemples de parcours……</a:t>
            </a:r>
            <a:endParaRPr lang="fr-FR" sz="2400" dirty="0"/>
          </a:p>
        </p:txBody>
      </p:sp>
      <p:sp>
        <p:nvSpPr>
          <p:cNvPr id="3" name="ZoneTexte 2"/>
          <p:cNvSpPr txBox="1"/>
          <p:nvPr/>
        </p:nvSpPr>
        <p:spPr>
          <a:xfrm>
            <a:off x="2571736" y="1285860"/>
            <a:ext cx="6000792" cy="830997"/>
          </a:xfrm>
          <a:prstGeom prst="rect">
            <a:avLst/>
          </a:prstGeom>
          <a:noFill/>
        </p:spPr>
        <p:txBody>
          <a:bodyPr wrap="square" rtlCol="0">
            <a:spAutoFit/>
          </a:bodyPr>
          <a:lstStyle/>
          <a:p>
            <a:r>
              <a:rPr lang="fr-FR" sz="2400" i="1" dirty="0" smtClean="0">
                <a:solidFill>
                  <a:srgbClr val="C00000"/>
                </a:solidFill>
              </a:rPr>
              <a:t>il en existe une multitude d’autres ! Chacun construit son propre parcours ! </a:t>
            </a:r>
            <a:endParaRPr lang="fr-FR" sz="2400" i="1" dirty="0">
              <a:solidFill>
                <a:srgbClr val="C00000"/>
              </a:solidFill>
            </a:endParaRPr>
          </a:p>
        </p:txBody>
      </p:sp>
      <p:sp>
        <p:nvSpPr>
          <p:cNvPr id="4" name="ZoneTexte 3"/>
          <p:cNvSpPr txBox="1"/>
          <p:nvPr/>
        </p:nvSpPr>
        <p:spPr>
          <a:xfrm>
            <a:off x="1000100" y="2857496"/>
            <a:ext cx="5429288" cy="830997"/>
          </a:xfrm>
          <a:prstGeom prst="rect">
            <a:avLst/>
          </a:prstGeom>
          <a:noFill/>
        </p:spPr>
        <p:txBody>
          <a:bodyPr wrap="square" rtlCol="0">
            <a:spAutoFit/>
          </a:bodyPr>
          <a:lstStyle/>
          <a:p>
            <a:r>
              <a:rPr lang="fr-FR" sz="2400" dirty="0" smtClean="0"/>
              <a:t>Nous avons vu le schéma général des études supérieures….</a:t>
            </a:r>
            <a:endParaRPr lang="fr-FR" sz="2400" dirty="0"/>
          </a:p>
        </p:txBody>
      </p:sp>
      <p:sp>
        <p:nvSpPr>
          <p:cNvPr id="5" name="ZoneTexte 4"/>
          <p:cNvSpPr txBox="1"/>
          <p:nvPr/>
        </p:nvSpPr>
        <p:spPr>
          <a:xfrm>
            <a:off x="2786050" y="3929066"/>
            <a:ext cx="5643602" cy="830997"/>
          </a:xfrm>
          <a:prstGeom prst="rect">
            <a:avLst/>
          </a:prstGeom>
          <a:noFill/>
        </p:spPr>
        <p:txBody>
          <a:bodyPr wrap="square" rtlCol="0">
            <a:spAutoFit/>
          </a:bodyPr>
          <a:lstStyle/>
          <a:p>
            <a:r>
              <a:rPr lang="fr-FR" sz="2400" dirty="0" smtClean="0">
                <a:solidFill>
                  <a:srgbClr val="C00000"/>
                </a:solidFill>
              </a:rPr>
              <a:t>mais il faut savoir qu’il existe des passerelles entre les différentes voies ! </a:t>
            </a:r>
            <a:endParaRPr lang="fr-FR" sz="24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grpId="1" nodeType="clickEffect">
                                  <p:stCondLst>
                                    <p:cond delay="0"/>
                                  </p:stCondLst>
                                  <p:childTnLst>
                                    <p:animScale>
                                      <p:cBhvr>
                                        <p:cTn id="22"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p:bldP spid="5" grpId="0"/>
      <p:bldP spid="5"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00100" y="642918"/>
            <a:ext cx="6643734" cy="153888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spcBef>
                <a:spcPts val="1200"/>
              </a:spcBef>
            </a:pPr>
            <a:endParaRPr lang="fr-FR" sz="2400" dirty="0" smtClean="0">
              <a:solidFill>
                <a:srgbClr val="C00000"/>
              </a:solidFill>
            </a:endParaRPr>
          </a:p>
          <a:p>
            <a:pPr algn="ctr">
              <a:spcBef>
                <a:spcPts val="1200"/>
              </a:spcBef>
            </a:pPr>
            <a:r>
              <a:rPr lang="fr-FR" sz="2400" dirty="0" smtClean="0">
                <a:solidFill>
                  <a:srgbClr val="C00000"/>
                </a:solidFill>
              </a:rPr>
              <a:t>A VOUS DE DEFINIR VOTRE </a:t>
            </a:r>
            <a:r>
              <a:rPr lang="fr-FR" sz="2400" dirty="0">
                <a:solidFill>
                  <a:srgbClr val="C00000"/>
                </a:solidFill>
              </a:rPr>
              <a:t>PROJET DE </a:t>
            </a:r>
            <a:r>
              <a:rPr lang="fr-FR" sz="2400" dirty="0" smtClean="0">
                <a:solidFill>
                  <a:srgbClr val="C00000"/>
                </a:solidFill>
              </a:rPr>
              <a:t>FORMATION</a:t>
            </a:r>
          </a:p>
          <a:p>
            <a:endParaRPr lang="fr-FR" dirty="0" smtClean="0"/>
          </a:p>
          <a:p>
            <a:endParaRPr lang="fr-FR" dirty="0"/>
          </a:p>
        </p:txBody>
      </p:sp>
      <p:sp>
        <p:nvSpPr>
          <p:cNvPr id="4" name="ZoneTexte 3"/>
          <p:cNvSpPr txBox="1"/>
          <p:nvPr/>
        </p:nvSpPr>
        <p:spPr>
          <a:xfrm>
            <a:off x="928662" y="2428869"/>
            <a:ext cx="6715172" cy="923330"/>
          </a:xfrm>
          <a:prstGeom prst="rect">
            <a:avLst/>
          </a:prstGeom>
          <a:noFill/>
        </p:spPr>
        <p:txBody>
          <a:bodyPr wrap="square" rtlCol="0">
            <a:spAutoFit/>
          </a:bodyPr>
          <a:lstStyle/>
          <a:p>
            <a:r>
              <a:rPr lang="fr-FR" dirty="0" smtClean="0"/>
              <a:t> </a:t>
            </a:r>
          </a:p>
          <a:p>
            <a:pPr marL="342900" indent="-342900"/>
            <a:endParaRPr lang="fr-FR" dirty="0" smtClean="0"/>
          </a:p>
          <a:p>
            <a:endParaRPr lang="fr-FR" dirty="0"/>
          </a:p>
        </p:txBody>
      </p:sp>
      <p:pic>
        <p:nvPicPr>
          <p:cNvPr id="1026" name="Picture 2" descr="https://encrypted-tbn2.google.com/images?q=tbn:ANd9GcT7yzIR-MgeVB7YAQuBkF0ibk7Zm-wTdAEhVULparI4UBRcKIq6"/>
          <p:cNvPicPr>
            <a:picLocks noChangeAspect="1" noChangeArrowheads="1"/>
          </p:cNvPicPr>
          <p:nvPr/>
        </p:nvPicPr>
        <p:blipFill>
          <a:blip r:embed="rId2" cstate="print"/>
          <a:srcRect/>
          <a:stretch>
            <a:fillRect/>
          </a:stretch>
        </p:blipFill>
        <p:spPr bwMode="auto">
          <a:xfrm>
            <a:off x="1763688" y="2492896"/>
            <a:ext cx="5293557" cy="36004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3528" y="188640"/>
            <a:ext cx="7992888" cy="553998"/>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fr-FR" sz="3000" dirty="0" smtClean="0"/>
              <a:t>REMARQUES </a:t>
            </a:r>
            <a:endParaRPr lang="fr-FR" sz="3000" dirty="0"/>
          </a:p>
        </p:txBody>
      </p:sp>
      <p:sp>
        <p:nvSpPr>
          <p:cNvPr id="4" name="ZoneTexte 3"/>
          <p:cNvSpPr txBox="1"/>
          <p:nvPr/>
        </p:nvSpPr>
        <p:spPr>
          <a:xfrm>
            <a:off x="467544" y="1196752"/>
            <a:ext cx="7920880" cy="5324535"/>
          </a:xfrm>
          <a:prstGeom prst="rect">
            <a:avLst/>
          </a:prstGeom>
          <a:noFill/>
        </p:spPr>
        <p:txBody>
          <a:bodyPr wrap="square" rtlCol="0">
            <a:spAutoFit/>
          </a:bodyPr>
          <a:lstStyle/>
          <a:p>
            <a:pPr lvl="0">
              <a:lnSpc>
                <a:spcPct val="200000"/>
              </a:lnSpc>
              <a:buFont typeface="Wingdings" pitchFamily="2" charset="2"/>
              <a:buChar char="q"/>
            </a:pPr>
            <a:r>
              <a:rPr lang="fr-FR" sz="2000" dirty="0" smtClean="0"/>
              <a:t>De nombreux métiers de demain n’existent pas encore aujourd’hui ! </a:t>
            </a:r>
          </a:p>
          <a:p>
            <a:pPr lvl="0">
              <a:lnSpc>
                <a:spcPct val="200000"/>
              </a:lnSpc>
              <a:buFont typeface="Wingdings" pitchFamily="2" charset="2"/>
              <a:buChar char="q"/>
            </a:pPr>
            <a:r>
              <a:rPr lang="fr-FR" sz="2000" dirty="0" smtClean="0"/>
              <a:t>A votre âge, la personnalité est en construction</a:t>
            </a:r>
          </a:p>
          <a:p>
            <a:pPr lvl="0">
              <a:lnSpc>
                <a:spcPct val="200000"/>
              </a:lnSpc>
              <a:buFont typeface="Wingdings" pitchFamily="2" charset="2"/>
              <a:buChar char="q"/>
            </a:pPr>
            <a:r>
              <a:rPr lang="fr-FR" sz="2000" dirty="0" smtClean="0"/>
              <a:t>S’orienter passe souvent par l’élimination de ce qu’on ne veut pas faire… </a:t>
            </a:r>
          </a:p>
          <a:p>
            <a:pPr lvl="0">
              <a:lnSpc>
                <a:spcPct val="200000"/>
              </a:lnSpc>
              <a:buFont typeface="Wingdings" pitchFamily="2" charset="2"/>
              <a:buChar char="q"/>
            </a:pPr>
            <a:r>
              <a:rPr lang="fr-FR" sz="2000" dirty="0" smtClean="0"/>
              <a:t>Plus le niveau de formation initiale est élevé et général, plus on pourra se réorienter ou se recycler.</a:t>
            </a:r>
          </a:p>
          <a:p>
            <a:pPr lvl="0">
              <a:lnSpc>
                <a:spcPct val="200000"/>
              </a:lnSpc>
              <a:buFont typeface="Wingdings" pitchFamily="2" charset="2"/>
              <a:buChar char="q"/>
            </a:pPr>
            <a:r>
              <a:rPr lang="fr-FR" sz="2000" dirty="0" smtClean="0"/>
              <a:t>L’orientation dure toute la vie, les « erreurs » ne sont jamais irréversibles, les changements de parcours sont fréquents MAIS il faut des diplômes ! </a:t>
            </a:r>
          </a:p>
          <a:p>
            <a:endParaRPr lang="fr-FR"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1520" y="332656"/>
            <a:ext cx="8496944"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fr-FR" dirty="0" smtClean="0"/>
              <a:t>LES QUESTIONS A VOUS POSER</a:t>
            </a:r>
            <a:endParaRPr lang="fr-FR" dirty="0"/>
          </a:p>
        </p:txBody>
      </p:sp>
      <p:sp>
        <p:nvSpPr>
          <p:cNvPr id="3" name="ZoneTexte 2"/>
          <p:cNvSpPr txBox="1"/>
          <p:nvPr/>
        </p:nvSpPr>
        <p:spPr>
          <a:xfrm>
            <a:off x="323528" y="1124744"/>
            <a:ext cx="8496944" cy="5262979"/>
          </a:xfrm>
          <a:prstGeom prst="rect">
            <a:avLst/>
          </a:prstGeom>
          <a:noFill/>
        </p:spPr>
        <p:txBody>
          <a:bodyPr wrap="square" rtlCol="0">
            <a:spAutoFit/>
          </a:bodyPr>
          <a:lstStyle/>
          <a:p>
            <a:pPr lvl="0">
              <a:lnSpc>
                <a:spcPct val="150000"/>
              </a:lnSpc>
              <a:buFont typeface="Wingdings" pitchFamily="2" charset="2"/>
              <a:buChar char="q"/>
            </a:pPr>
            <a:r>
              <a:rPr lang="fr-FR" sz="2000" dirty="0" smtClean="0"/>
              <a:t>Quels domaines m’attirent ? </a:t>
            </a:r>
          </a:p>
          <a:p>
            <a:pPr lvl="0">
              <a:lnSpc>
                <a:spcPct val="150000"/>
              </a:lnSpc>
              <a:buFont typeface="Wingdings" pitchFamily="2" charset="2"/>
              <a:buChar char="q"/>
            </a:pPr>
            <a:r>
              <a:rPr lang="fr-FR" sz="2000" dirty="0" smtClean="0"/>
              <a:t>Suis-je travailleur ? Autonome dans mon travail ? Puis-je l’être ? </a:t>
            </a:r>
          </a:p>
          <a:p>
            <a:pPr lvl="0">
              <a:lnSpc>
                <a:spcPct val="150000"/>
              </a:lnSpc>
              <a:buFont typeface="Wingdings" pitchFamily="2" charset="2"/>
              <a:buChar char="q"/>
            </a:pPr>
            <a:r>
              <a:rPr lang="fr-FR" sz="2000" dirty="0" smtClean="0"/>
              <a:t>Ai-je hâte de rentrer sur le marché du travail ?</a:t>
            </a:r>
          </a:p>
          <a:p>
            <a:pPr lvl="0">
              <a:lnSpc>
                <a:spcPct val="150000"/>
              </a:lnSpc>
              <a:buFont typeface="Wingdings" pitchFamily="2" charset="2"/>
              <a:buChar char="q"/>
            </a:pPr>
            <a:r>
              <a:rPr lang="fr-FR" sz="2000" dirty="0" smtClean="0"/>
              <a:t>Suis-je pressé de me spécialiser ?</a:t>
            </a:r>
          </a:p>
          <a:p>
            <a:pPr lvl="0">
              <a:lnSpc>
                <a:spcPct val="150000"/>
              </a:lnSpc>
              <a:buFont typeface="Wingdings" pitchFamily="2" charset="2"/>
              <a:buChar char="q"/>
            </a:pPr>
            <a:r>
              <a:rPr lang="fr-FR" sz="2000" dirty="0" smtClean="0"/>
              <a:t>Puis-je me passionner pour de longues études ?</a:t>
            </a:r>
          </a:p>
          <a:p>
            <a:pPr lvl="0">
              <a:lnSpc>
                <a:spcPct val="150000"/>
              </a:lnSpc>
              <a:buFont typeface="Wingdings" pitchFamily="2" charset="2"/>
              <a:buChar char="q"/>
            </a:pPr>
            <a:r>
              <a:rPr lang="fr-FR" sz="2000" dirty="0" smtClean="0"/>
              <a:t>Suis-je prêt à m’éloigner du domicile parental ?</a:t>
            </a:r>
          </a:p>
          <a:p>
            <a:pPr lvl="0">
              <a:lnSpc>
                <a:spcPct val="150000"/>
              </a:lnSpc>
              <a:buFont typeface="Wingdings" pitchFamily="2" charset="2"/>
              <a:buChar char="q"/>
            </a:pPr>
            <a:r>
              <a:rPr lang="fr-FR" sz="2000" dirty="0" smtClean="0"/>
              <a:t>De quel budget puis-je disposer pour me loger voire payer ma scolarité (si payante) ? Aurais-je droit à une bourse et donc à des frais de scolarité réduits ? </a:t>
            </a:r>
          </a:p>
          <a:p>
            <a:pPr lvl="0">
              <a:lnSpc>
                <a:spcPct val="150000"/>
              </a:lnSpc>
              <a:buFont typeface="Wingdings" pitchFamily="2" charset="2"/>
              <a:buChar char="q"/>
            </a:pPr>
            <a:r>
              <a:rPr lang="fr-FR" sz="2000" dirty="0" smtClean="0"/>
              <a:t>Quel niveau hiérarchique et de responsabilité veux-je atteindre ?</a:t>
            </a:r>
          </a:p>
          <a:p>
            <a:pPr lvl="0">
              <a:lnSpc>
                <a:spcPct val="150000"/>
              </a:lnSpc>
              <a:buFont typeface="Wingdings" pitchFamily="2" charset="2"/>
              <a:buChar char="q"/>
            </a:pPr>
            <a:r>
              <a:rPr lang="fr-FR" sz="2000" dirty="0" smtClean="0"/>
              <a:t>Combien voudrais-je gagner plus tard ?</a:t>
            </a:r>
          </a:p>
          <a:p>
            <a:pPr lvl="0"/>
            <a:r>
              <a:rPr lang="fr-FR" dirty="0" smtClean="0"/>
              <a:t>….</a:t>
            </a:r>
          </a:p>
          <a:p>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260648"/>
            <a:ext cx="8280920"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fr-FR" dirty="0" smtClean="0"/>
              <a:t>A QUI S’ADRESSER ? </a:t>
            </a:r>
            <a:endParaRPr lang="fr-FR" dirty="0"/>
          </a:p>
        </p:txBody>
      </p:sp>
      <p:sp>
        <p:nvSpPr>
          <p:cNvPr id="3" name="ZoneTexte 2"/>
          <p:cNvSpPr txBox="1"/>
          <p:nvPr/>
        </p:nvSpPr>
        <p:spPr>
          <a:xfrm>
            <a:off x="683568" y="1268760"/>
            <a:ext cx="7776864" cy="3416320"/>
          </a:xfrm>
          <a:prstGeom prst="rect">
            <a:avLst/>
          </a:prstGeom>
          <a:noFill/>
        </p:spPr>
        <p:txBody>
          <a:bodyPr wrap="square" rtlCol="0">
            <a:spAutoFit/>
          </a:bodyPr>
          <a:lstStyle/>
          <a:p>
            <a:pPr lvl="0">
              <a:lnSpc>
                <a:spcPct val="200000"/>
              </a:lnSpc>
              <a:buFont typeface="Wingdings" pitchFamily="2" charset="2"/>
              <a:buChar char="q"/>
            </a:pPr>
            <a:r>
              <a:rPr lang="fr-FR" dirty="0" smtClean="0"/>
              <a:t>professeurs</a:t>
            </a:r>
          </a:p>
          <a:p>
            <a:pPr lvl="0">
              <a:lnSpc>
                <a:spcPct val="200000"/>
              </a:lnSpc>
              <a:buFont typeface="Wingdings" pitchFamily="2" charset="2"/>
              <a:buChar char="q"/>
            </a:pPr>
            <a:r>
              <a:rPr lang="fr-FR" dirty="0" smtClean="0"/>
              <a:t>Anciens élèves</a:t>
            </a:r>
            <a:endParaRPr lang="fr-FR" dirty="0" smtClean="0"/>
          </a:p>
          <a:p>
            <a:pPr lvl="0">
              <a:lnSpc>
                <a:spcPct val="200000"/>
              </a:lnSpc>
              <a:buFont typeface="Wingdings" pitchFamily="2" charset="2"/>
              <a:buChar char="q"/>
            </a:pPr>
            <a:r>
              <a:rPr lang="fr-FR" dirty="0" smtClean="0"/>
              <a:t>CDI</a:t>
            </a:r>
            <a:endParaRPr lang="fr-FR" dirty="0" smtClean="0"/>
          </a:p>
          <a:p>
            <a:pPr lvl="0">
              <a:lnSpc>
                <a:spcPct val="200000"/>
              </a:lnSpc>
              <a:buFont typeface="Wingdings" pitchFamily="2" charset="2"/>
              <a:buChar char="q"/>
            </a:pPr>
            <a:r>
              <a:rPr lang="fr-FR" dirty="0" smtClean="0"/>
              <a:t> Vos réseaux : amis, amis de vos amis, amis de vos parents, etc. </a:t>
            </a:r>
          </a:p>
          <a:p>
            <a:pPr>
              <a:lnSpc>
                <a:spcPct val="200000"/>
              </a:lnSpc>
              <a:buFont typeface="Wingdings" pitchFamily="2" charset="2"/>
              <a:buChar char="q"/>
            </a:pPr>
            <a:r>
              <a:rPr lang="fr-FR" u="sng" dirty="0" smtClean="0">
                <a:hlinkClick r:id="rId2"/>
              </a:rPr>
              <a:t>http</a:t>
            </a:r>
            <a:r>
              <a:rPr lang="fr-FR" u="sng" dirty="0" smtClean="0">
                <a:hlinkClick r:id="rId2"/>
              </a:rPr>
              <a:t>://www.monorientationenligne.fr/qr/index.php</a:t>
            </a:r>
            <a:r>
              <a:rPr lang="fr-FR" dirty="0" smtClean="0"/>
              <a:t> </a:t>
            </a:r>
          </a:p>
          <a:p>
            <a:pPr>
              <a:lnSpc>
                <a:spcPct val="200000"/>
              </a:lnSpc>
              <a:buFont typeface="Wingdings" pitchFamily="2" charset="2"/>
              <a:buChar char="q"/>
            </a:pPr>
            <a:r>
              <a:rPr lang="fr-FR" dirty="0" smtClean="0">
                <a:hlinkClick r:id="rId3"/>
              </a:rPr>
              <a:t>http://www.admission-postbac.fr/index.php?desc=formations</a:t>
            </a:r>
            <a:r>
              <a:rPr lang="fr-FR" dirty="0" smtClean="0"/>
              <a:t> </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p:nvPr/>
        </p:nvPicPr>
        <p:blipFill>
          <a:blip r:embed="rId2" cstate="print"/>
          <a:srcRect l="21488" t="27066" r="17190" b="19422"/>
          <a:stretch>
            <a:fillRect/>
          </a:stretch>
        </p:blipFill>
        <p:spPr bwMode="auto">
          <a:xfrm>
            <a:off x="428596" y="214290"/>
            <a:ext cx="8572560" cy="6286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srcRect l="21322" t="33471" r="17355" b="20661"/>
          <a:stretch>
            <a:fillRect/>
          </a:stretch>
        </p:blipFill>
        <p:spPr bwMode="auto">
          <a:xfrm>
            <a:off x="785786" y="571481"/>
            <a:ext cx="7786742" cy="3571900"/>
          </a:xfrm>
          <a:prstGeom prst="rect">
            <a:avLst/>
          </a:prstGeom>
          <a:noFill/>
          <a:ln w="9525">
            <a:noFill/>
            <a:miter lim="800000"/>
            <a:headEnd/>
            <a:tailEnd/>
          </a:ln>
        </p:spPr>
      </p:pic>
      <p:sp>
        <p:nvSpPr>
          <p:cNvPr id="3" name="ZoneTexte 2"/>
          <p:cNvSpPr txBox="1"/>
          <p:nvPr/>
        </p:nvSpPr>
        <p:spPr>
          <a:xfrm>
            <a:off x="785786" y="4429132"/>
            <a:ext cx="7786742" cy="369332"/>
          </a:xfrm>
          <a:prstGeom prst="rect">
            <a:avLst/>
          </a:prstGeom>
          <a:noFill/>
        </p:spPr>
        <p:txBody>
          <a:bodyPr wrap="square" rtlCol="0">
            <a:spAutoFit/>
          </a:bodyPr>
          <a:lstStyle/>
          <a:p>
            <a:endParaRPr lang="fr-FR" dirty="0"/>
          </a:p>
        </p:txBody>
      </p:sp>
      <p:sp>
        <p:nvSpPr>
          <p:cNvPr id="4" name="Text Box 19"/>
          <p:cNvSpPr txBox="1">
            <a:spLocks noChangeArrowheads="1"/>
          </p:cNvSpPr>
          <p:nvPr/>
        </p:nvSpPr>
        <p:spPr bwMode="auto">
          <a:xfrm>
            <a:off x="714348" y="4643446"/>
            <a:ext cx="8120082" cy="1588127"/>
          </a:xfrm>
          <a:prstGeom prst="rect">
            <a:avLst/>
          </a:prstGeom>
          <a:noFill/>
          <a:ln w="9525">
            <a:noFill/>
            <a:miter lim="800000"/>
            <a:headEnd/>
            <a:tailEnd/>
          </a:ln>
          <a:effectLst/>
        </p:spPr>
        <p:txBody>
          <a:bodyPr wrap="square">
            <a:spAutoFit/>
          </a:bodyPr>
          <a:lstStyle/>
          <a:p>
            <a:pPr>
              <a:lnSpc>
                <a:spcPct val="135000"/>
              </a:lnSpc>
            </a:pPr>
            <a:r>
              <a:rPr lang="fr-FR" sz="2400" dirty="0">
                <a:latin typeface="Arial" charset="0"/>
              </a:rPr>
              <a:t>Plus que la durée, </a:t>
            </a:r>
            <a:r>
              <a:rPr lang="fr-FR" sz="2400" dirty="0" smtClean="0">
                <a:latin typeface="Arial" charset="0"/>
              </a:rPr>
              <a:t>c’est  </a:t>
            </a:r>
            <a:r>
              <a:rPr lang="fr-FR" sz="2400" dirty="0" smtClean="0">
                <a:solidFill>
                  <a:srgbClr val="CC0000"/>
                </a:solidFill>
                <a:latin typeface="Arial" charset="0"/>
              </a:rPr>
              <a:t>la </a:t>
            </a:r>
            <a:r>
              <a:rPr lang="fr-FR" sz="2400" dirty="0">
                <a:solidFill>
                  <a:srgbClr val="CC0000"/>
                </a:solidFill>
                <a:latin typeface="Arial" charset="0"/>
              </a:rPr>
              <a:t>nature de l’enseignement </a:t>
            </a:r>
            <a:r>
              <a:rPr lang="fr-FR" sz="2400" dirty="0" smtClean="0">
                <a:solidFill>
                  <a:srgbClr val="CC0000"/>
                </a:solidFill>
                <a:latin typeface="Arial" charset="0"/>
              </a:rPr>
              <a:t>suivi et le niveau d’encadrement </a:t>
            </a:r>
            <a:r>
              <a:rPr lang="fr-FR" sz="2400" dirty="0" smtClean="0">
                <a:latin typeface="Arial" charset="0"/>
              </a:rPr>
              <a:t>qui différencient </a:t>
            </a:r>
            <a:r>
              <a:rPr lang="fr-FR" sz="2400" dirty="0">
                <a:latin typeface="Arial" charset="0"/>
              </a:rPr>
              <a:t>études courtes et études longues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p:nvPr/>
        </p:nvPicPr>
        <p:blipFill>
          <a:blip r:embed="rId2" cstate="print"/>
          <a:srcRect l="21818" t="33264" r="17851" b="33558"/>
          <a:stretch>
            <a:fillRect/>
          </a:stretch>
        </p:blipFill>
        <p:spPr bwMode="auto">
          <a:xfrm>
            <a:off x="428596" y="500042"/>
            <a:ext cx="8358246" cy="53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l="8560" t="13815" r="8754" b="7751"/>
          <a:stretch>
            <a:fillRect/>
          </a:stretch>
        </p:blipFill>
        <p:spPr bwMode="auto">
          <a:xfrm>
            <a:off x="467544" y="332656"/>
            <a:ext cx="8208912" cy="59766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21094" t="32959" r="17969" b="20166"/>
          <a:stretch>
            <a:fillRect/>
          </a:stretch>
        </p:blipFill>
        <p:spPr bwMode="auto">
          <a:xfrm>
            <a:off x="294650" y="500042"/>
            <a:ext cx="8358246" cy="55007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763" t="15265" b="7459"/>
          <a:stretch>
            <a:fillRect/>
          </a:stretch>
        </p:blipFill>
        <p:spPr bwMode="auto">
          <a:xfrm>
            <a:off x="179512" y="404664"/>
            <a:ext cx="8756846" cy="59766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558</Words>
  <Application>Microsoft Office PowerPoint</Application>
  <PresentationFormat>Presentación en pantalla (4:3)</PresentationFormat>
  <Paragraphs>95</Paragraphs>
  <Slides>34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34</vt:i4>
      </vt:variant>
    </vt:vector>
  </HeadingPairs>
  <TitlesOfParts>
    <vt:vector size="39" baseType="lpstr">
      <vt:lpstr>Arial</vt:lpstr>
      <vt:lpstr>Arial Unicode MS</vt:lpstr>
      <vt:lpstr>Calibri</vt:lpstr>
      <vt:lpstr>Wingdings</vt:lpstr>
      <vt:lpstr>Thème Office</vt:lpstr>
      <vt:lpstr>QUE FAIRE APRES UN BAC 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 DEVIENNENT LES BACHELIERS ES ?</dc:title>
  <dc:creator>MILLIAT</dc:creator>
  <cp:lastModifiedBy>SALA DE PROFESORES</cp:lastModifiedBy>
  <cp:revision>34</cp:revision>
  <dcterms:created xsi:type="dcterms:W3CDTF">2012-09-17T11:40:01Z</dcterms:created>
  <dcterms:modified xsi:type="dcterms:W3CDTF">2017-04-27T12:48:52Z</dcterms:modified>
</cp:coreProperties>
</file>